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368" r:id="rId6"/>
    <p:sldId id="367" r:id="rId7"/>
    <p:sldId id="370" r:id="rId8"/>
    <p:sldId id="371" r:id="rId9"/>
    <p:sldId id="372" r:id="rId10"/>
    <p:sldId id="369" r:id="rId11"/>
    <p:sldId id="375" r:id="rId12"/>
    <p:sldId id="376" r:id="rId13"/>
    <p:sldId id="373" r:id="rId14"/>
    <p:sldId id="374" r:id="rId15"/>
    <p:sldId id="377" r:id="rId16"/>
  </p:sldIdLst>
  <p:sldSz cx="10972800" cy="8229600" type="B4JIS"/>
  <p:notesSz cx="6858000" cy="9144000"/>
  <p:defaultTextStyle>
    <a:defPPr>
      <a:defRPr lang="en-US"/>
    </a:defPPr>
    <a:lvl1pPr marL="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527"/>
    <a:srgbClr val="A21727"/>
    <a:srgbClr val="CC0000"/>
    <a:srgbClr val="B01C32"/>
    <a:srgbClr val="CCCDCC"/>
    <a:srgbClr val="EDEEED"/>
    <a:srgbClr val="872C90"/>
    <a:srgbClr val="C51C30"/>
    <a:srgbClr val="1AA594"/>
    <a:srgbClr val="90B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0" autoAdjust="0"/>
    <p:restoredTop sz="93636" autoAdjust="0"/>
  </p:normalViewPr>
  <p:slideViewPr>
    <p:cSldViewPr snapToGrid="0" snapToObjects="1" showGuides="1">
      <p:cViewPr>
        <p:scale>
          <a:sx n="60" d="100"/>
          <a:sy n="60" d="100"/>
        </p:scale>
        <p:origin x="1544" y="416"/>
      </p:cViewPr>
      <p:guideLst>
        <p:guide orient="horz" pos="2592"/>
        <p:guide pos="3456"/>
      </p:guideLst>
    </p:cSldViewPr>
  </p:slideViewPr>
  <p:outlineViewPr>
    <p:cViewPr>
      <p:scale>
        <a:sx n="33" d="100"/>
        <a:sy n="33" d="100"/>
      </p:scale>
      <p:origin x="0" y="-2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B8A31-2B9F-A94B-A2CC-00F18DA57334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F604B-6C0D-8446-A61A-2AA75F371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4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EC66E-FACF-7F40-AACA-BA49429FF6B3}" type="datetimeFigureOut">
              <a:rPr lang="en-US" smtClean="0"/>
              <a:pPr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DDD1B-7981-514B-B211-D97C9422D5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DDD1B-7981-514B-B211-D97C9422D5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5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597358"/>
            <a:ext cx="9326880" cy="17640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45920" y="4925167"/>
            <a:ext cx="7680960" cy="2474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cap="all" baseline="0">
                <a:solidFill>
                  <a:srgbClr val="B01C32"/>
                </a:solidFill>
                <a:latin typeface="Century Gothic Bold Italic" charset="0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PRESENTER NAME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54386" y="3489325"/>
            <a:ext cx="7464029" cy="6350"/>
          </a:xfrm>
          <a:prstGeom prst="line">
            <a:avLst/>
          </a:prstGeom>
          <a:ln w="3175" cmpd="sng">
            <a:solidFill>
              <a:srgbClr val="B01C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3892" y="2312077"/>
            <a:ext cx="2165016" cy="8229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D68F18-5E25-C642-9C68-0E6287290AE3}"/>
              </a:ext>
            </a:extLst>
          </p:cNvPr>
          <p:cNvSpPr txBox="1"/>
          <p:nvPr userDrawn="1"/>
        </p:nvSpPr>
        <p:spPr>
          <a:xfrm>
            <a:off x="7846017" y="7857642"/>
            <a:ext cx="28071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de-DE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</a:t>
            </a:r>
            <a:endParaRPr lang="en-US" sz="900" b="1" spc="225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1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Text/Title and One Column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694482"/>
            <a:ext cx="9595485" cy="6594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5250" cy="8302625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486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456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28674" y="2114868"/>
            <a:ext cx="9595485" cy="5350804"/>
          </a:xfrm>
          <a:prstGeom prst="rect">
            <a:avLst/>
          </a:prstGeo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73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107704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270836" y="7866925"/>
            <a:ext cx="89336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0" spc="150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/>
              <a:t>MISC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932385" y="7856538"/>
            <a:ext cx="9545240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164201" y="7486650"/>
            <a:ext cx="5808600" cy="369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220" y="7624935"/>
            <a:ext cx="1323067" cy="5029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E43668E-44F7-234E-835D-1112FA7BF684}"/>
              </a:ext>
            </a:extLst>
          </p:cNvPr>
          <p:cNvSpPr txBox="1"/>
          <p:nvPr userDrawn="1"/>
        </p:nvSpPr>
        <p:spPr>
          <a:xfrm>
            <a:off x="7846017" y="7857642"/>
            <a:ext cx="28071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de-DE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900" b="1" spc="225" baseline="0" dirty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</a:t>
            </a:r>
            <a:endParaRPr lang="en-US" sz="900" b="1" spc="225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45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48640" rtl="0" eaLnBrk="1" latinLnBrk="0" hangingPunct="1">
        <a:spcBef>
          <a:spcPct val="0"/>
        </a:spcBef>
        <a:buNone/>
        <a:defRPr sz="3360" b="0" i="0" kern="1200" cap="all" baseline="0">
          <a:solidFill>
            <a:srgbClr val="B01C32"/>
          </a:solidFill>
          <a:latin typeface="Century Gothic" charset="0"/>
          <a:ea typeface="+mj-ea"/>
          <a:cs typeface="Avenir Roman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36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288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40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Century Gothic" charset="0"/>
          <a:cs typeface="Century Gothic" charset="0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192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144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2" userDrawn="1">
          <p15:clr>
            <a:srgbClr val="F26B43"/>
          </p15:clr>
        </p15:guide>
        <p15:guide id="2" orient="horz" pos="49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PROGRAMMATIC Assessment IN THE College of Pharmacy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5721030"/>
            <a:ext cx="7680960" cy="730570"/>
          </a:xfrm>
        </p:spPr>
        <p:txBody>
          <a:bodyPr>
            <a:noAutofit/>
          </a:bodyPr>
          <a:lstStyle/>
          <a:p>
            <a:r>
              <a:rPr lang="en-US" sz="1800" dirty="0"/>
              <a:t>DONALD BLUMENTHAL, PHD</a:t>
            </a:r>
          </a:p>
          <a:p>
            <a:r>
              <a:rPr lang="en-US" sz="1800" dirty="0"/>
              <a:t>ASSOCIATE DEAN FOR INTERPROFESSIONAL EDUCATION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65F7-7DCB-314C-8DF0-D22F3B72B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316098"/>
            <a:ext cx="9595485" cy="659444"/>
          </a:xfrm>
        </p:spPr>
        <p:txBody>
          <a:bodyPr/>
          <a:lstStyle/>
          <a:p>
            <a:r>
              <a:rPr lang="en-US" dirty="0"/>
              <a:t>Screen shot of 2019 PCOA Data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2A4D80A-096C-704A-8404-31D53687F4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35099" y="985930"/>
            <a:ext cx="7271970" cy="6480084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78C92-5C29-6E49-9A6E-61DE275F0D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7C3CF-D99E-E84B-B7DF-CE925B4A20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C1C62C-7950-D74D-9D0C-0FF817E716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7D4524-1A30-F949-B7EE-0099B7567D8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0A1F-C8C7-FF40-A620-342AD888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DFF6D-DFEC-6747-9F90-F1D506FB6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674" y="1444752"/>
            <a:ext cx="9595485" cy="5892904"/>
          </a:xfrm>
        </p:spPr>
        <p:txBody>
          <a:bodyPr/>
          <a:lstStyle/>
          <a:p>
            <a:r>
              <a:rPr lang="en-US" dirty="0"/>
              <a:t>Assessment should be a team sport involving everyone in the organization</a:t>
            </a:r>
          </a:p>
          <a:p>
            <a:r>
              <a:rPr lang="en-US" dirty="0"/>
              <a:t>Whenever possible try to collect data from all stakeholders and from external sources</a:t>
            </a:r>
          </a:p>
          <a:p>
            <a:r>
              <a:rPr lang="en-US" dirty="0"/>
              <a:t>Distribute data widely, with recommendations for improvements</a:t>
            </a:r>
          </a:p>
          <a:p>
            <a:r>
              <a:rPr lang="en-US" dirty="0"/>
              <a:t>Conduct longitudinal assessments to monitor the effects of changes</a:t>
            </a:r>
          </a:p>
          <a:p>
            <a:r>
              <a:rPr lang="en-US" dirty="0"/>
              <a:t>Periodically review and update survey instruments and discard outdated or poor 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3B1A9-D24F-1344-9921-28EC81CEDB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0C9632-0EEE-0543-B6D8-CF6EAD2D3F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E1F36F-C411-FD49-8DC3-99C086CF72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E99757-27C9-7E46-B1E4-81CD6BF4D6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8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584754"/>
            <a:ext cx="9595485" cy="6594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BRIEF HISTORY OF ASSESSMENT IN THE COLLEGE OF PHARMACY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828674" y="1950276"/>
            <a:ext cx="9595485" cy="535080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2003: Ad hoc COP assessment committee formed</a:t>
            </a:r>
          </a:p>
          <a:p>
            <a:r>
              <a:rPr lang="en-US" dirty="0"/>
              <a:t>2004: Standing COP Assessment Committee established</a:t>
            </a:r>
          </a:p>
          <a:p>
            <a:r>
              <a:rPr lang="en-US" dirty="0"/>
              <a:t>2006: Accreditation site visit team acknowledges “culture of assessment”</a:t>
            </a:r>
          </a:p>
          <a:p>
            <a:r>
              <a:rPr lang="en-US" dirty="0"/>
              <a:t>2011: COP Dean creates the position of Assistant Dean of Assessment</a:t>
            </a:r>
          </a:p>
          <a:p>
            <a:r>
              <a:rPr lang="en-US" dirty="0"/>
              <a:t>2018: COP hires 0.5 FTE staff for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91D7E-713B-DA44-BC73-E6280CEB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COMMITTEE COMPOSITION:</a:t>
            </a:r>
            <a:br>
              <a:rPr lang="en-US" dirty="0"/>
            </a:br>
            <a:r>
              <a:rPr lang="en-US" dirty="0"/>
              <a:t>FACULTY, STUDENTS, ALUMNI, DEANS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AC473-46D6-3046-9BEF-67609DDB55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Jennifer </a:t>
            </a:r>
            <a:r>
              <a:rPr lang="en-US" sz="1800" dirty="0" err="1"/>
              <a:t>Babin</a:t>
            </a:r>
            <a:r>
              <a:rPr lang="en-US" sz="1800" dirty="0"/>
              <a:t> – Chair</a:t>
            </a:r>
          </a:p>
          <a:p>
            <a:r>
              <a:rPr lang="en-US" sz="1800" dirty="0"/>
              <a:t>Don Blumenthal</a:t>
            </a:r>
          </a:p>
          <a:p>
            <a:r>
              <a:rPr lang="en-US" sz="1800" dirty="0"/>
              <a:t>Tom Cheatham</a:t>
            </a:r>
          </a:p>
          <a:p>
            <a:r>
              <a:rPr lang="en-US" sz="1800" dirty="0"/>
              <a:t>Hamid </a:t>
            </a:r>
            <a:r>
              <a:rPr lang="en-US" sz="1800" dirty="0" err="1"/>
              <a:t>Ghandehari</a:t>
            </a:r>
            <a:r>
              <a:rPr lang="en-US" sz="1800" dirty="0"/>
              <a:t>*</a:t>
            </a:r>
          </a:p>
          <a:p>
            <a:r>
              <a:rPr lang="en-US" sz="1800" dirty="0"/>
              <a:t>Lauren Heath</a:t>
            </a:r>
          </a:p>
          <a:p>
            <a:r>
              <a:rPr lang="en-US" sz="1800" dirty="0"/>
              <a:t>Patricia Orlando*</a:t>
            </a:r>
          </a:p>
          <a:p>
            <a:r>
              <a:rPr lang="en-US" sz="1800" dirty="0" err="1"/>
              <a:t>Heeseung</a:t>
            </a:r>
            <a:r>
              <a:rPr lang="en-US" sz="1800" dirty="0"/>
              <a:t> Hong+ (P1)</a:t>
            </a:r>
          </a:p>
          <a:p>
            <a:r>
              <a:rPr lang="en-US" sz="1800" dirty="0"/>
              <a:t>Lydia McKay+ (P4)</a:t>
            </a:r>
          </a:p>
          <a:p>
            <a:r>
              <a:rPr lang="en-US" sz="1800" dirty="0"/>
              <a:t>Chloe Munroe+ (P1)</a:t>
            </a:r>
          </a:p>
          <a:p>
            <a:r>
              <a:rPr lang="en-US" sz="1800" dirty="0"/>
              <a:t>Adelaide Tempest+ (P2)</a:t>
            </a:r>
          </a:p>
          <a:p>
            <a:r>
              <a:rPr lang="en-US" sz="1800" dirty="0"/>
              <a:t>Staff: Craig </a:t>
            </a:r>
            <a:r>
              <a:rPr lang="en-US" sz="1800" dirty="0" err="1"/>
              <a:t>Henchey</a:t>
            </a:r>
            <a:endParaRPr lang="en-US" sz="1800" dirty="0"/>
          </a:p>
          <a:p>
            <a:r>
              <a:rPr lang="en-US" sz="1800" dirty="0"/>
              <a:t>Ex officio: Herron &amp; Moorman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Student +</a:t>
            </a:r>
          </a:p>
          <a:p>
            <a:pPr marL="0" indent="0">
              <a:buNone/>
            </a:pPr>
            <a:r>
              <a:rPr lang="en-US" sz="1800" dirty="0"/>
              <a:t>Alumni *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EC650-39FA-D549-AE54-6DA5E3BFE6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54057D-F151-0F46-B01F-7D00483454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565A9D-FA71-714D-A7D5-32C7FADEA8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67F8AB-8747-614C-8F7F-2B2C8A4C85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FC81-D0BF-6544-80F1-7E572BBF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of surveys: 2017-2022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CFF0E30-5E4D-2B44-9645-AD96974079F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7718127"/>
              </p:ext>
            </p:extLst>
          </p:nvPr>
        </p:nvGraphicFramePr>
        <p:xfrm>
          <a:off x="828675" y="1891023"/>
          <a:ext cx="9595484" cy="4572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477">
                  <a:extLst>
                    <a:ext uri="{9D8B030D-6E8A-4147-A177-3AD203B41FA5}">
                      <a16:colId xmlns:a16="http://schemas.microsoft.com/office/drawing/2014/main" val="19884894"/>
                    </a:ext>
                  </a:extLst>
                </a:gridCol>
                <a:gridCol w="992636">
                  <a:extLst>
                    <a:ext uri="{9D8B030D-6E8A-4147-A177-3AD203B41FA5}">
                      <a16:colId xmlns:a16="http://schemas.microsoft.com/office/drawing/2014/main" val="1395791704"/>
                    </a:ext>
                  </a:extLst>
                </a:gridCol>
                <a:gridCol w="909916">
                  <a:extLst>
                    <a:ext uri="{9D8B030D-6E8A-4147-A177-3AD203B41FA5}">
                      <a16:colId xmlns:a16="http://schemas.microsoft.com/office/drawing/2014/main" val="1127443270"/>
                    </a:ext>
                  </a:extLst>
                </a:gridCol>
                <a:gridCol w="909916">
                  <a:extLst>
                    <a:ext uri="{9D8B030D-6E8A-4147-A177-3AD203B41FA5}">
                      <a16:colId xmlns:a16="http://schemas.microsoft.com/office/drawing/2014/main" val="3952733101"/>
                    </a:ext>
                  </a:extLst>
                </a:gridCol>
                <a:gridCol w="1158076">
                  <a:extLst>
                    <a:ext uri="{9D8B030D-6E8A-4147-A177-3AD203B41FA5}">
                      <a16:colId xmlns:a16="http://schemas.microsoft.com/office/drawing/2014/main" val="3699180241"/>
                    </a:ext>
                  </a:extLst>
                </a:gridCol>
                <a:gridCol w="1075356">
                  <a:extLst>
                    <a:ext uri="{9D8B030D-6E8A-4147-A177-3AD203B41FA5}">
                      <a16:colId xmlns:a16="http://schemas.microsoft.com/office/drawing/2014/main" val="2275533752"/>
                    </a:ext>
                  </a:extLst>
                </a:gridCol>
                <a:gridCol w="1158076">
                  <a:extLst>
                    <a:ext uri="{9D8B030D-6E8A-4147-A177-3AD203B41FA5}">
                      <a16:colId xmlns:a16="http://schemas.microsoft.com/office/drawing/2014/main" val="1679238732"/>
                    </a:ext>
                  </a:extLst>
                </a:gridCol>
                <a:gridCol w="1240796">
                  <a:extLst>
                    <a:ext uri="{9D8B030D-6E8A-4147-A177-3AD203B41FA5}">
                      <a16:colId xmlns:a16="http://schemas.microsoft.com/office/drawing/2014/main" val="2715305873"/>
                    </a:ext>
                  </a:extLst>
                </a:gridCol>
                <a:gridCol w="1406235">
                  <a:extLst>
                    <a:ext uri="{9D8B030D-6E8A-4147-A177-3AD203B41FA5}">
                      <a16:colId xmlns:a16="http://schemas.microsoft.com/office/drawing/2014/main" val="1230054290"/>
                    </a:ext>
                  </a:extLst>
                </a:gridCol>
              </a:tblGrid>
              <a:tr h="1031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Year End Survey (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P4s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Faculty Survey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Alumni Survey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Preceptor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Survey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Employer Survey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Admission Post-Interview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(Applicants)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CAPE Outcomes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Mapping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(Course Directors)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Stress and Satisfaction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(for Munger)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619137"/>
                  </a:ext>
                </a:extLst>
              </a:tr>
              <a:tr h="66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167637"/>
                  </a:ext>
                </a:extLst>
              </a:tr>
              <a:tr h="66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131486"/>
                  </a:ext>
                </a:extLst>
              </a:tr>
              <a:tr h="6231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5745087"/>
                  </a:ext>
                </a:extLst>
              </a:tr>
              <a:tr h="424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May(did not occur)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Revised classes in April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5916335"/>
                  </a:ext>
                </a:extLst>
              </a:tr>
              <a:tr h="424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P1-P3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767601"/>
                  </a:ext>
                </a:extLst>
              </a:tr>
              <a:tr h="4950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P1s and P2s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7522049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D07ED-9C4F-6B4E-8075-201D86736A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E1C9D-21C1-9448-85F6-C113E5CE57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25F3B-A35A-5140-A368-57CAEBBEBA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48E0D2-EDC4-A047-B450-864521ADBA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F1D09-D060-7747-A392-380F86CAC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Assessment Data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887871D-E66F-EC45-B486-B1EB794B03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7992" t="16019" r="6915" b="19402"/>
          <a:stretch/>
        </p:blipFill>
        <p:spPr>
          <a:xfrm>
            <a:off x="2455333" y="1408216"/>
            <a:ext cx="6468533" cy="635298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1D167-18D1-2A42-8A00-1FBF4F18C8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2C4FC-6CAF-8747-9344-0FCA14BDB3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4EC805-D0FA-A241-8EC1-525CB0D7A9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569F31-AFB0-DE4A-A097-72CABE3F23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51BA3-89CE-3544-9FAC-038E4BAD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253042"/>
            <a:ext cx="9595485" cy="659444"/>
          </a:xfrm>
        </p:spPr>
        <p:txBody>
          <a:bodyPr/>
          <a:lstStyle/>
          <a:p>
            <a:r>
              <a:rPr lang="en-US" dirty="0"/>
              <a:t>Course Level Curricular Mapping: CAPE Educational Outcomes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81753-0418-B34B-AE2B-DAFE540484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35E0A-1E95-9E4A-B518-1D3B93D0A3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13C48C-9444-3A4E-AE7D-6E181FB914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6F9B3F-EDAD-E444-B4BD-A23BB19412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EE701E-78E7-E14A-AC38-E0780424A01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1609180"/>
            <a:ext cx="9595485" cy="66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5547-972A-CA46-927F-638A7732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694482"/>
            <a:ext cx="4121697" cy="3546442"/>
          </a:xfrm>
        </p:spPr>
        <p:txBody>
          <a:bodyPr/>
          <a:lstStyle/>
          <a:p>
            <a:r>
              <a:rPr lang="en-US" dirty="0"/>
              <a:t>Four Years of P4 Student Self-assessment of competency based on CAPE Educational Outcomes </a:t>
            </a:r>
            <a:r>
              <a:rPr lang="en-US" dirty="0">
                <a:solidFill>
                  <a:srgbClr val="0070C0"/>
                </a:solidFill>
              </a:rPr>
              <a:t>(2019 data reflect new PharmD curriculum)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3113F-5370-8546-995D-8ABC7241ED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4CD2A-D42B-9942-9E28-5C97806A44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4C2D127-7911-CA48-A890-A77344E8E1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F3D2B6-EF70-A642-93DD-0A217F2604D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7961AD5-61EC-004F-8C12-0CBBDEB1F371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201" y="504497"/>
            <a:ext cx="5524559" cy="735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0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8F86-6C22-CC4A-A01C-E8C157A9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6" y="694481"/>
            <a:ext cx="3569904" cy="3073477"/>
          </a:xfrm>
        </p:spPr>
        <p:txBody>
          <a:bodyPr/>
          <a:lstStyle/>
          <a:p>
            <a:r>
              <a:rPr lang="en-US" dirty="0"/>
              <a:t>Progression in student self-assessment of competencies: </a:t>
            </a:r>
            <a:r>
              <a:rPr lang="en-US"/>
              <a:t>CapeEducational </a:t>
            </a:r>
            <a:r>
              <a:rPr lang="en-US" dirty="0"/>
              <a:t>Outcomes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F7FE1-7CA4-504E-8F6E-10B9A20AB1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36BB1E-647F-E641-9C94-36F31A03D5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D15604-F895-A14C-A4A5-AE9CAFD948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3D0B76-8FFE-304B-A6A2-9A845BE10A8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0E21BD-383E-AF4A-9D64-A0EBACD3960B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602" y="694481"/>
            <a:ext cx="4832231" cy="679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2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BFC0F-5D73-8C45-B23B-5E802782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Assessments Of the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9BDB2-120A-7D42-905A-D0105F6A4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674" y="1609344"/>
            <a:ext cx="9595486" cy="5856328"/>
          </a:xfrm>
        </p:spPr>
        <p:txBody>
          <a:bodyPr/>
          <a:lstStyle/>
          <a:p>
            <a:r>
              <a:rPr lang="en-US" dirty="0"/>
              <a:t>Pharmacy Curriculum Outcomes Assessment (PCOA)</a:t>
            </a:r>
          </a:p>
          <a:p>
            <a:pPr lvl="1"/>
            <a:r>
              <a:rPr lang="en-US" dirty="0"/>
              <a:t>National Association of Boards of Pharmacy</a:t>
            </a:r>
          </a:p>
          <a:p>
            <a:r>
              <a:rPr lang="en-US" dirty="0"/>
              <a:t>Administered in Spring Semester (April) to P2 and P3 students</a:t>
            </a:r>
          </a:p>
          <a:p>
            <a:r>
              <a:rPr lang="en-US" dirty="0"/>
              <a:t>All P3 students from US Schools/Colleges of Pharmacy are required to take the exam</a:t>
            </a:r>
          </a:p>
          <a:p>
            <a:r>
              <a:rPr lang="en-US" dirty="0"/>
              <a:t>Reports are provided to each college showing how their students perform relative to reference group (&gt;19,000 students)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4962C-24D6-444D-B622-13A60999A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F54083-8CAC-0846-89A1-E7EEF2F806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E8DF46-C924-C348-AF88-E4EF572A4D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614EB4-4C1D-824B-838B-A4CABCD07E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02b49ca-617a-4412-a136-22a821ef8eb4">PULSEDOC-1743074161-359</_dlc_DocId>
    <_dlc_DocIdUrl xmlns="402b49ca-617a-4412-a136-22a821ef8eb4">
      <Url>https://pulse.utah.edu/site/marcomm/_layouts/15/DocIdRedir.aspx?ID=PULSEDOC-1743074161-359</Url>
      <Description>PULSEDOC-1743074161-359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7F15D18245C1458954909DB36AE657" ma:contentTypeVersion="0" ma:contentTypeDescription="Create a new document." ma:contentTypeScope="" ma:versionID="31d1ffe5a42fea02fd9322eb624dbb2b">
  <xsd:schema xmlns:xsd="http://www.w3.org/2001/XMLSchema" xmlns:xs="http://www.w3.org/2001/XMLSchema" xmlns:p="http://schemas.microsoft.com/office/2006/metadata/properties" xmlns:ns2="402b49ca-617a-4412-a136-22a821ef8eb4" targetNamespace="http://schemas.microsoft.com/office/2006/metadata/properties" ma:root="true" ma:fieldsID="2b995caac7fa654b91bcd9862e99db1b" ns2:_="">
    <xsd:import namespace="402b49ca-617a-4412-a136-22a821ef8e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b49ca-617a-4412-a136-22a821ef8e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DE85B8-B306-4605-8819-4A30DA8C0D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5D53D2-4C8C-4500-874F-8AD70E4DEB2D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402b49ca-617a-4412-a136-22a821ef8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96F08B7-1F71-4F99-B35D-690FBC859C9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546632D-6F77-41CB-AF7B-1A02CDAC0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b49ca-617a-4412-a136-22a821ef8e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387</Words>
  <Application>Microsoft Macintosh PowerPoint</Application>
  <PresentationFormat>Custom</PresentationFormat>
  <Paragraphs>124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Century Gothic Bold</vt:lpstr>
      <vt:lpstr>Century Gothic Bold Italic</vt:lpstr>
      <vt:lpstr>Arial</vt:lpstr>
      <vt:lpstr>Avenir Roman</vt:lpstr>
      <vt:lpstr>Calibri</vt:lpstr>
      <vt:lpstr>Century Gothic</vt:lpstr>
      <vt:lpstr>Office Theme</vt:lpstr>
      <vt:lpstr>PROGRAMMATIC Assessment IN THE College of Pharmacy</vt:lpstr>
      <vt:lpstr>BRIEF HISTORY OF ASSESSMENT IN THE COLLEGE OF PHARMACY</vt:lpstr>
      <vt:lpstr>ASSESSMENT COMMITTEE COMPOSITION: FACULTY, STUDENTS, ALUMNI, DEANS</vt:lpstr>
      <vt:lpstr>Schedule of surveys: 2017-2022</vt:lpstr>
      <vt:lpstr>Flow of Assessment Data</vt:lpstr>
      <vt:lpstr>Course Level Curricular Mapping: CAPE Educational Outcomes</vt:lpstr>
      <vt:lpstr>Four Years of P4 Student Self-assessment of competency based on CAPE Educational Outcomes (2019 data reflect new PharmD curriculum)</vt:lpstr>
      <vt:lpstr>Progression in student self-assessment of competencies: CapeEducational Outcomes</vt:lpstr>
      <vt:lpstr>External Assessments Of the Curriculum</vt:lpstr>
      <vt:lpstr>Screen shot of 2019 PCOA Data</vt:lpstr>
      <vt:lpstr>Summary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Svaren</dc:creator>
  <cp:lastModifiedBy>Don Blumenthal</cp:lastModifiedBy>
  <cp:revision>321</cp:revision>
  <cp:lastPrinted>2016-08-31T21:58:28Z</cp:lastPrinted>
  <dcterms:created xsi:type="dcterms:W3CDTF">2016-08-02T16:41:37Z</dcterms:created>
  <dcterms:modified xsi:type="dcterms:W3CDTF">2020-04-17T16:58:25Z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0x0101000B7F15D18245C1458954909DB36AE657</vt:lpwstr>
  </property>
  <property fmtid="{D5CDD505-2E9C-101B-9397-08002B2CF9AE}" pid="3" name="_dlc_DocIdItemGuid">
    <vt:lpwstr>b39b9c28-9f98-4b71-8af3-82ce8e3a33ea</vt:lpwstr>
  </property>
</Properties>
</file>