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5" r:id="rId4"/>
    <p:sldId id="274" r:id="rId5"/>
    <p:sldId id="268" r:id="rId6"/>
    <p:sldId id="265" r:id="rId7"/>
    <p:sldId id="280" r:id="rId8"/>
    <p:sldId id="271" r:id="rId9"/>
    <p:sldId id="284" r:id="rId10"/>
    <p:sldId id="257" r:id="rId11"/>
    <p:sldId id="278" r:id="rId12"/>
    <p:sldId id="279" r:id="rId13"/>
    <p:sldId id="286" r:id="rId14"/>
    <p:sldId id="266"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C2"/>
    <a:srgbClr val="7B7B7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7" d="100"/>
          <a:sy n="87" d="100"/>
        </p:scale>
        <p:origin x="51" y="117"/>
      </p:cViewPr>
      <p:guideLst/>
    </p:cSldViewPr>
  </p:slideViewPr>
  <p:notesTextViewPr>
    <p:cViewPr>
      <p:scale>
        <a:sx n="1" d="1"/>
        <a:sy n="1" d="1"/>
      </p:scale>
      <p:origin x="0" y="0"/>
    </p:cViewPr>
  </p:notesTextViewPr>
  <p:sorterViewPr>
    <p:cViewPr>
      <p:scale>
        <a:sx n="100" d="100"/>
        <a:sy n="100" d="100"/>
      </p:scale>
      <p:origin x="0" y="-30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h\OneDrive\Desktop\Department\assessment\student_deb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Amount of Debt (16 Responses)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DEB-4004-AB60-0830E3A4419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DEB-4004-AB60-0830E3A4419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DEB-4004-AB60-0830E3A4419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DEB-4004-AB60-0830E3A4419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DEB-4004-AB60-0830E3A4419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$0 </c:v>
                </c:pt>
                <c:pt idx="1">
                  <c:v> &lt;$4,000</c:v>
                </c:pt>
                <c:pt idx="2">
                  <c:v>$4000-$10000</c:v>
                </c:pt>
                <c:pt idx="3">
                  <c:v> $10,000 - 20,000</c:v>
                </c:pt>
                <c:pt idx="4">
                  <c:v>&gt;$20000</c:v>
                </c:pt>
              </c:strCache>
            </c:strRef>
          </c:cat>
          <c:val>
            <c:numRef>
              <c:f>Sheet1!$B$2:$B$6</c:f>
              <c:numCache>
                <c:formatCode>General</c:formatCode>
                <c:ptCount val="5"/>
                <c:pt idx="0">
                  <c:v>9</c:v>
                </c:pt>
                <c:pt idx="1">
                  <c:v>2</c:v>
                </c:pt>
                <c:pt idx="2">
                  <c:v>1</c:v>
                </c:pt>
                <c:pt idx="3">
                  <c:v>3</c:v>
                </c:pt>
                <c:pt idx="4">
                  <c:v>1</c:v>
                </c:pt>
              </c:numCache>
            </c:numRef>
          </c:val>
          <c:extLst>
            <c:ext xmlns:c16="http://schemas.microsoft.com/office/drawing/2014/chart" uri="{C3380CC4-5D6E-409C-BE32-E72D297353CC}">
              <c16:uniqueId val="{0000000A-FDEB-4004-AB60-0830E3A4419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277336814050233"/>
          <c:y val="7.3334062408865544E-2"/>
          <c:w val="0.35333536294130308"/>
          <c:h val="0.8857392825896762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209123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404730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119717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357117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407472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3002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395924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76254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86416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32233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33CDC-CB4E-42AD-8FCD-712B4CBE0B36}"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2F2242-9242-46E0-B6AD-6C8249C956DD}" type="slidenum">
              <a:rPr lang="en-US" smtClean="0"/>
              <a:t>‹#›</a:t>
            </a:fld>
            <a:endParaRPr lang="en-US" dirty="0"/>
          </a:p>
        </p:txBody>
      </p:sp>
    </p:spTree>
    <p:extLst>
      <p:ext uri="{BB962C8B-B14F-4D97-AF65-F5344CB8AC3E}">
        <p14:creationId xmlns:p14="http://schemas.microsoft.com/office/powerpoint/2010/main" val="263215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3CDC-CB4E-42AD-8FCD-712B4CBE0B36}" type="datetimeFigureOut">
              <a:rPr lang="en-US" smtClean="0"/>
              <a:t>4/10/2019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F2242-9242-46E0-B6AD-6C8249C956DD}" type="slidenum">
              <a:rPr lang="en-US" smtClean="0"/>
              <a:t>‹#›</a:t>
            </a:fld>
            <a:endParaRPr lang="en-US" dirty="0"/>
          </a:p>
        </p:txBody>
      </p:sp>
    </p:spTree>
    <p:extLst>
      <p:ext uri="{BB962C8B-B14F-4D97-AF65-F5344CB8AC3E}">
        <p14:creationId xmlns:p14="http://schemas.microsoft.com/office/powerpoint/2010/main" val="257951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dx.doi.org/10.1175/BAMS-D-12-00115.1"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472184" y="0"/>
            <a:ext cx="9188130" cy="6858000"/>
          </a:xfrm>
          <a:prstGeom prst="rect">
            <a:avLst/>
          </a:prstGeom>
          <a:effectLst/>
        </p:spPr>
      </p:pic>
      <p:sp>
        <p:nvSpPr>
          <p:cNvPr id="7" name="Rectangle 1"/>
          <p:cNvSpPr>
            <a:spLocks noGrp="1" noChangeArrowheads="1"/>
          </p:cNvSpPr>
          <p:nvPr>
            <p:ph type="title"/>
          </p:nvPr>
        </p:nvSpPr>
        <p:spPr>
          <a:xfrm>
            <a:off x="0" y="-42692"/>
            <a:ext cx="12192000" cy="1393320"/>
          </a:xfrm>
          <a:solidFill>
            <a:schemeClr val="bg1"/>
          </a:solidFill>
        </p:spPr>
        <p:txBody>
          <a:bodyPr anchor="ctr">
            <a:normAutofit/>
          </a:bodyPr>
          <a:lstStyle/>
          <a:p>
            <a:pPr eaLnBrk="1" hangingPunct="1"/>
            <a:r>
              <a:rPr lang="en-US" altLang="en-US" sz="7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Atmospheric Sciences</a:t>
            </a:r>
          </a:p>
        </p:txBody>
      </p:sp>
      <p:sp>
        <p:nvSpPr>
          <p:cNvPr id="10" name="Title 1"/>
          <p:cNvSpPr>
            <a:spLocks noGrp="1"/>
          </p:cNvSpPr>
          <p:nvPr/>
        </p:nvSpPr>
        <p:spPr>
          <a:xfrm>
            <a:off x="0" y="2050255"/>
            <a:ext cx="12192000" cy="1623391"/>
          </a:xfrm>
          <a:prstGeom prst="rect">
            <a:avLst/>
          </a:prstGeom>
        </p:spPr>
        <p:txBody>
          <a:bodyPr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br>
              <a:rPr lang="en-US" sz="4000" b="1" dirty="0">
                <a:solidFill>
                  <a:schemeClr val="tx1">
                    <a:lumMod val="65000"/>
                    <a:lumOff val="35000"/>
                  </a:schemeClr>
                </a:solidFill>
                <a:latin typeface="Arial" panose="020B0604020202020204" pitchFamily="34" charset="0"/>
                <a:cs typeface="Arial" panose="020B0604020202020204" pitchFamily="34" charset="0"/>
              </a:rPr>
            </a:br>
            <a:endParaRPr lang="en-US" sz="40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
        <p:nvSpPr>
          <p:cNvPr id="2" name="TextBox 1">
            <a:extLst>
              <a:ext uri="{FF2B5EF4-FFF2-40B4-BE49-F238E27FC236}">
                <a16:creationId xmlns:a16="http://schemas.microsoft.com/office/drawing/2014/main" id="{E375A8C1-4F70-4181-8EB4-DE81CDFAD3D9}"/>
              </a:ext>
            </a:extLst>
          </p:cNvPr>
          <p:cNvSpPr txBox="1"/>
          <p:nvPr/>
        </p:nvSpPr>
        <p:spPr>
          <a:xfrm>
            <a:off x="1624818" y="1992676"/>
            <a:ext cx="8595359" cy="1569660"/>
          </a:xfrm>
          <a:prstGeom prst="rect">
            <a:avLst/>
          </a:prstGeom>
          <a:noFill/>
        </p:spPr>
        <p:txBody>
          <a:bodyPr wrap="square" rtlCol="0">
            <a:spAutoFit/>
          </a:bodyPr>
          <a:lstStyle/>
          <a:p>
            <a:pPr algn="ctr"/>
            <a:r>
              <a:rPr lang="en-US" sz="3200" i="1" dirty="0"/>
              <a:t>On the Journey to Assessing Learning Outcomes</a:t>
            </a:r>
          </a:p>
          <a:p>
            <a:pPr algn="ctr"/>
            <a:endParaRPr lang="en-US" sz="3200" i="1" dirty="0"/>
          </a:p>
          <a:p>
            <a:pPr algn="ctr"/>
            <a:r>
              <a:rPr lang="en-US" sz="3200" i="1" dirty="0"/>
              <a:t>John Horel, Chair, john.horel@utah.edu</a:t>
            </a:r>
          </a:p>
        </p:txBody>
      </p:sp>
    </p:spTree>
    <p:extLst>
      <p:ext uri="{BB962C8B-B14F-4D97-AF65-F5344CB8AC3E}">
        <p14:creationId xmlns:p14="http://schemas.microsoft.com/office/powerpoint/2010/main" val="20786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B.S. Learning Outcomes Being Updated</a:t>
            </a:r>
          </a:p>
        </p:txBody>
      </p:sp>
      <p:sp>
        <p:nvSpPr>
          <p:cNvPr id="10" name="Title 1"/>
          <p:cNvSpPr>
            <a:spLocks noGrp="1"/>
          </p:cNvSpPr>
          <p:nvPr/>
        </p:nvSpPr>
        <p:spPr>
          <a:xfrm>
            <a:off x="1472184" y="805314"/>
            <a:ext cx="9627225"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buFont typeface="Arial" panose="020B0604020202020204" pitchFamily="34" charset="0"/>
              <a:buChar char="•"/>
            </a:pPr>
            <a:r>
              <a:rPr lang="en-US" sz="2400" b="1" dirty="0">
                <a:latin typeface="+mn-lt"/>
              </a:rPr>
              <a:t>Consistent with guidelines of the American Meteorological Society</a:t>
            </a:r>
          </a:p>
          <a:p>
            <a:endParaRPr lang="en-US" sz="1800" dirty="0">
              <a:latin typeface="+mn-lt"/>
            </a:endParaRPr>
          </a:p>
          <a:p>
            <a:pPr marL="285750" indent="-285750">
              <a:buFont typeface="Arial" panose="020B0604020202020204" pitchFamily="34" charset="0"/>
              <a:buChar char="•"/>
            </a:pPr>
            <a:r>
              <a:rPr lang="en-US" sz="1800" dirty="0">
                <a:latin typeface="+mn-lt"/>
              </a:rPr>
              <a:t>Students who graduate with a BS in Atmospheric Sciences should develop the critical thinking, problem solving, reasoning, analytical, and communication skills that will provide them with the necessary versatility for long-term success as science professionals</a:t>
            </a:r>
          </a:p>
          <a:p>
            <a:r>
              <a:rPr lang="en-US" sz="1800" dirty="0">
                <a:latin typeface="+mn-lt"/>
              </a:rPr>
              <a:t> </a:t>
            </a:r>
          </a:p>
          <a:p>
            <a:pPr marL="285750" indent="-285750">
              <a:buFont typeface="Arial" panose="020B0604020202020204" pitchFamily="34" charset="0"/>
              <a:buChar char="•"/>
            </a:pPr>
            <a:r>
              <a:rPr lang="en-US" sz="1800" dirty="0">
                <a:latin typeface="+mn-lt"/>
              </a:rPr>
              <a:t>Specific expected learning outcomes are:</a:t>
            </a:r>
            <a:endParaRPr lang="en-US" dirty="0">
              <a:latin typeface="+mn-lt"/>
            </a:endParaRPr>
          </a:p>
          <a:p>
            <a:pPr marL="742950" lvl="1" indent="-285750">
              <a:buFont typeface="Arial" panose="020B0604020202020204" pitchFamily="34" charset="0"/>
              <a:buChar char="•"/>
            </a:pPr>
            <a:r>
              <a:rPr lang="en-US" dirty="0"/>
              <a:t>Demonstrate understanding of </a:t>
            </a:r>
            <a:r>
              <a:rPr lang="en-US" b="1" dirty="0"/>
              <a:t>core concepts </a:t>
            </a:r>
            <a:r>
              <a:rPr lang="en-US" dirty="0"/>
              <a:t>in the atmospheric sciences involving fluid dynamics, thermodynamics, radiative transfer, and air chemistry</a:t>
            </a:r>
          </a:p>
          <a:p>
            <a:pPr marL="742950" lvl="1" indent="-285750">
              <a:buFont typeface="Arial" panose="020B0604020202020204" pitchFamily="34" charset="0"/>
              <a:buChar char="•"/>
            </a:pPr>
            <a:r>
              <a:rPr lang="en-US" dirty="0"/>
              <a:t>Demonstrate how basic understanding of the atmosphere can be </a:t>
            </a:r>
            <a:r>
              <a:rPr lang="en-US" b="1" dirty="0"/>
              <a:t>applied to diverse interdisciplinary applications</a:t>
            </a:r>
          </a:p>
          <a:p>
            <a:pPr marL="742950" lvl="1" indent="-285750">
              <a:buFont typeface="Arial" panose="020B0604020202020204" pitchFamily="34" charset="0"/>
              <a:buChar char="•"/>
            </a:pPr>
            <a:r>
              <a:rPr lang="en-US" b="1" dirty="0"/>
              <a:t>Apply measurement principles</a:t>
            </a:r>
            <a:r>
              <a:rPr lang="en-US" dirty="0"/>
              <a:t>, numerical and statistical analysis methods, and a high-level structured programming language to investigate atmospheric processes and environmental problems</a:t>
            </a:r>
          </a:p>
          <a:p>
            <a:pPr marL="742950" lvl="1" indent="-285750">
              <a:buFont typeface="Arial" panose="020B0604020202020204" pitchFamily="34" charset="0"/>
              <a:buChar char="•"/>
            </a:pPr>
            <a:r>
              <a:rPr lang="en-US" dirty="0"/>
              <a:t>Possess the ability to </a:t>
            </a:r>
            <a:r>
              <a:rPr lang="en-US" b="1" dirty="0"/>
              <a:t>communicate</a:t>
            </a:r>
            <a:r>
              <a:rPr lang="en-US" dirty="0"/>
              <a:t> in both written and oral forms with peer and lay audiences using scientific evidence</a:t>
            </a:r>
          </a:p>
          <a:p>
            <a:pPr marL="742950" lvl="1" indent="-285750">
              <a:buFont typeface="Arial" panose="020B0604020202020204" pitchFamily="34" charset="0"/>
              <a:buChar char="•"/>
            </a:pPr>
            <a:r>
              <a:rPr lang="en-US" dirty="0"/>
              <a:t>Apply basic and applied knowledge through </a:t>
            </a:r>
            <a:r>
              <a:rPr lang="en-US" b="1" dirty="0"/>
              <a:t>completion of a capstone </a:t>
            </a:r>
            <a:r>
              <a:rPr lang="en-US" dirty="0"/>
              <a:t>education, research, or work experience</a:t>
            </a:r>
          </a:p>
          <a:p>
            <a:pPr marL="742950" lvl="1" indent="-285750">
              <a:buFont typeface="Arial" panose="020B0604020202020204" pitchFamily="34" charset="0"/>
              <a:buChar char="•"/>
            </a:pPr>
            <a:r>
              <a:rPr lang="en-US" dirty="0"/>
              <a:t>Demonstrate understanding of </a:t>
            </a:r>
            <a:r>
              <a:rPr lang="en-US" b="1" dirty="0"/>
              <a:t>professional and ethical responsibilities </a:t>
            </a:r>
            <a:r>
              <a:rPr lang="en-US" dirty="0"/>
              <a:t>expected of scientists</a:t>
            </a:r>
          </a:p>
          <a:p>
            <a:pPr marL="742950" lvl="1" indent="-285750">
              <a:buFont typeface="Arial" panose="020B0604020202020204" pitchFamily="34" charset="0"/>
              <a:buChar char="•"/>
            </a:pPr>
            <a:r>
              <a:rPr lang="en-US" dirty="0"/>
              <a:t>Be prepared for </a:t>
            </a:r>
            <a:r>
              <a:rPr lang="en-US" b="1" dirty="0"/>
              <a:t>higher-level education </a:t>
            </a:r>
            <a:r>
              <a:rPr lang="en-US" dirty="0"/>
              <a:t>or to embark on a career with skills adaptable to  </a:t>
            </a:r>
            <a:r>
              <a:rPr lang="en-US" b="1" dirty="0"/>
              <a:t>evolving  opportunities </a:t>
            </a:r>
            <a:r>
              <a:rPr lang="en-US" dirty="0"/>
              <a:t>in the workforce</a:t>
            </a:r>
          </a:p>
          <a:p>
            <a:pPr>
              <a:spcBef>
                <a:spcPts val="1200"/>
              </a:spcBef>
              <a:spcAft>
                <a:spcPts val="1200"/>
              </a:spcAft>
              <a:defRPr/>
            </a:pPr>
            <a:endParaRPr 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Tree>
    <p:extLst>
      <p:ext uri="{BB962C8B-B14F-4D97-AF65-F5344CB8AC3E}">
        <p14:creationId xmlns:p14="http://schemas.microsoft.com/office/powerpoint/2010/main" val="27592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472184" y="0"/>
            <a:ext cx="9188130" cy="6858000"/>
          </a:xfrm>
          <a:prstGeom prst="rect">
            <a:avLst/>
          </a:prstGeom>
          <a:effectLst/>
        </p:spPr>
      </p:pic>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Draft Direct-Assessment Outcomes Matrix</a:t>
            </a: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pic>
        <p:nvPicPr>
          <p:cNvPr id="2" name="Picture 1">
            <a:extLst>
              <a:ext uri="{FF2B5EF4-FFF2-40B4-BE49-F238E27FC236}">
                <a16:creationId xmlns:a16="http://schemas.microsoft.com/office/drawing/2014/main" id="{192AE4DF-5EDD-4996-8A9B-02E84CDF2484}"/>
              </a:ext>
            </a:extLst>
          </p:cNvPr>
          <p:cNvPicPr>
            <a:picLocks noChangeAspect="1"/>
          </p:cNvPicPr>
          <p:nvPr/>
        </p:nvPicPr>
        <p:blipFill>
          <a:blip r:embed="rId5"/>
          <a:stretch>
            <a:fillRect/>
          </a:stretch>
        </p:blipFill>
        <p:spPr>
          <a:xfrm>
            <a:off x="1604348" y="749065"/>
            <a:ext cx="8923802" cy="6042158"/>
          </a:xfrm>
          <a:prstGeom prst="rect">
            <a:avLst/>
          </a:prstGeom>
        </p:spPr>
      </p:pic>
    </p:spTree>
    <p:extLst>
      <p:ext uri="{BB962C8B-B14F-4D97-AF65-F5344CB8AC3E}">
        <p14:creationId xmlns:p14="http://schemas.microsoft.com/office/powerpoint/2010/main" val="111051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472184" y="0"/>
            <a:ext cx="9188130" cy="6858000"/>
          </a:xfrm>
          <a:prstGeom prst="rect">
            <a:avLst/>
          </a:prstGeom>
          <a:effectLst/>
        </p:spPr>
      </p:pic>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Updating Our Undergraduate Online Exit Survey</a:t>
            </a:r>
          </a:p>
        </p:txBody>
      </p:sp>
      <p:sp>
        <p:nvSpPr>
          <p:cNvPr id="10" name="Title 1"/>
          <p:cNvSpPr>
            <a:spLocks noGrp="1"/>
          </p:cNvSpPr>
          <p:nvPr/>
        </p:nvSpPr>
        <p:spPr>
          <a:xfrm>
            <a:off x="1472184" y="805314"/>
            <a:ext cx="9627225"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200"/>
              </a:spcBef>
              <a:spcAft>
                <a:spcPts val="1200"/>
              </a:spcAft>
              <a:defRPr/>
            </a:pPr>
            <a:endParaRPr 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graphicFrame>
        <p:nvGraphicFramePr>
          <p:cNvPr id="2" name="Table 1">
            <a:extLst>
              <a:ext uri="{FF2B5EF4-FFF2-40B4-BE49-F238E27FC236}">
                <a16:creationId xmlns:a16="http://schemas.microsoft.com/office/drawing/2014/main" id="{8E2B641B-65CE-4B36-BE88-2AAF04A2DC41}"/>
              </a:ext>
            </a:extLst>
          </p:cNvPr>
          <p:cNvGraphicFramePr>
            <a:graphicFrameLocks noGrp="1"/>
          </p:cNvGraphicFramePr>
          <p:nvPr>
            <p:extLst>
              <p:ext uri="{D42A27DB-BD31-4B8C-83A1-F6EECF244321}">
                <p14:modId xmlns:p14="http://schemas.microsoft.com/office/powerpoint/2010/main" val="260360988"/>
              </p:ext>
            </p:extLst>
          </p:nvPr>
        </p:nvGraphicFramePr>
        <p:xfrm>
          <a:off x="1861205" y="2976768"/>
          <a:ext cx="8849182" cy="1524000"/>
        </p:xfrm>
        <a:graphic>
          <a:graphicData uri="http://schemas.openxmlformats.org/drawingml/2006/table">
            <a:tbl>
              <a:tblPr firstRow="1" firstCol="1" lastRow="1" lastCol="1" bandRow="1" bandCol="1">
                <a:tableStyleId>{5C22544A-7EE6-4342-B048-85BDC9FD1C3A}</a:tableStyleId>
              </a:tblPr>
              <a:tblGrid>
                <a:gridCol w="1660819">
                  <a:extLst>
                    <a:ext uri="{9D8B030D-6E8A-4147-A177-3AD203B41FA5}">
                      <a16:colId xmlns:a16="http://schemas.microsoft.com/office/drawing/2014/main" val="1900370677"/>
                    </a:ext>
                  </a:extLst>
                </a:gridCol>
                <a:gridCol w="934978">
                  <a:extLst>
                    <a:ext uri="{9D8B030D-6E8A-4147-A177-3AD203B41FA5}">
                      <a16:colId xmlns:a16="http://schemas.microsoft.com/office/drawing/2014/main" val="3164876078"/>
                    </a:ext>
                  </a:extLst>
                </a:gridCol>
                <a:gridCol w="1237807">
                  <a:extLst>
                    <a:ext uri="{9D8B030D-6E8A-4147-A177-3AD203B41FA5}">
                      <a16:colId xmlns:a16="http://schemas.microsoft.com/office/drawing/2014/main" val="3976137266"/>
                    </a:ext>
                  </a:extLst>
                </a:gridCol>
                <a:gridCol w="1252002">
                  <a:extLst>
                    <a:ext uri="{9D8B030D-6E8A-4147-A177-3AD203B41FA5}">
                      <a16:colId xmlns:a16="http://schemas.microsoft.com/office/drawing/2014/main" val="338115065"/>
                    </a:ext>
                  </a:extLst>
                </a:gridCol>
                <a:gridCol w="1249162">
                  <a:extLst>
                    <a:ext uri="{9D8B030D-6E8A-4147-A177-3AD203B41FA5}">
                      <a16:colId xmlns:a16="http://schemas.microsoft.com/office/drawing/2014/main" val="757387790"/>
                    </a:ext>
                  </a:extLst>
                </a:gridCol>
                <a:gridCol w="1276607">
                  <a:extLst>
                    <a:ext uri="{9D8B030D-6E8A-4147-A177-3AD203B41FA5}">
                      <a16:colId xmlns:a16="http://schemas.microsoft.com/office/drawing/2014/main" val="2637047796"/>
                    </a:ext>
                  </a:extLst>
                </a:gridCol>
                <a:gridCol w="1237807">
                  <a:extLst>
                    <a:ext uri="{9D8B030D-6E8A-4147-A177-3AD203B41FA5}">
                      <a16:colId xmlns:a16="http://schemas.microsoft.com/office/drawing/2014/main" val="3268303001"/>
                    </a:ext>
                  </a:extLst>
                </a:gridCol>
              </a:tblGrid>
              <a:tr h="349480">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67970" marR="0">
                        <a:spcBef>
                          <a:spcPts val="205"/>
                        </a:spcBef>
                        <a:spcAft>
                          <a:spcPts val="0"/>
                        </a:spcAft>
                      </a:pPr>
                      <a:r>
                        <a:rPr lang="en-US" sz="2000" dirty="0">
                          <a:effectLst/>
                        </a:rPr>
                        <a:t>Poor</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94005" marR="0">
                        <a:spcBef>
                          <a:spcPts val="205"/>
                        </a:spcBef>
                        <a:spcAft>
                          <a:spcPts val="0"/>
                        </a:spcAft>
                      </a:pPr>
                      <a:r>
                        <a:rPr lang="en-US" sz="2000" dirty="0">
                          <a:effectLst/>
                        </a:rPr>
                        <a:t>Fair</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36220" marR="229870" algn="ctr">
                        <a:spcBef>
                          <a:spcPts val="205"/>
                        </a:spcBef>
                        <a:spcAft>
                          <a:spcPts val="0"/>
                        </a:spcAft>
                      </a:pPr>
                      <a:r>
                        <a:rPr lang="en-US" sz="2000" dirty="0">
                          <a:effectLst/>
                        </a:rPr>
                        <a:t>Good</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090" marR="0">
                        <a:spcBef>
                          <a:spcPts val="205"/>
                        </a:spcBef>
                        <a:spcAft>
                          <a:spcPts val="0"/>
                        </a:spcAft>
                      </a:pPr>
                      <a:r>
                        <a:rPr lang="en-US" sz="2000">
                          <a:effectLst/>
                        </a:rPr>
                        <a:t>Very Good</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4780" marR="0">
                        <a:spcBef>
                          <a:spcPts val="205"/>
                        </a:spcBef>
                        <a:spcAft>
                          <a:spcPts val="0"/>
                        </a:spcAft>
                      </a:pPr>
                      <a:r>
                        <a:rPr lang="en-US" sz="2000">
                          <a:effectLst/>
                        </a:rPr>
                        <a:t>Excellent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99085" marR="0">
                        <a:spcBef>
                          <a:spcPts val="205"/>
                        </a:spcBef>
                        <a:spcAft>
                          <a:spcPts val="0"/>
                        </a:spcAft>
                      </a:pPr>
                      <a:r>
                        <a:rPr lang="en-US" sz="2000">
                          <a:effectLst/>
                        </a:rPr>
                        <a:t>N/A</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7953038"/>
                  </a:ext>
                </a:extLst>
              </a:tr>
              <a:tr h="643361">
                <a:tc>
                  <a:txBody>
                    <a:bodyPr/>
                    <a:lstStyle/>
                    <a:p>
                      <a:pPr marL="99060" marR="92075" algn="ctr">
                        <a:spcBef>
                          <a:spcPts val="195"/>
                        </a:spcBef>
                        <a:spcAft>
                          <a:spcPts val="0"/>
                        </a:spcAft>
                      </a:pPr>
                      <a:r>
                        <a:rPr lang="en-US" sz="2000" dirty="0">
                          <a:effectLst/>
                        </a:rPr>
                        <a:t>Core concepts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p>
                    <a:p>
                      <a:pPr marL="301625" marR="0">
                        <a:spcBef>
                          <a:spcPts val="0"/>
                        </a:spcBef>
                        <a:spcAft>
                          <a:spcPts val="0"/>
                        </a:spcAft>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p>
                  </a:txBody>
                  <a:tcPr marL="0" marR="0" marT="0" marB="0"/>
                </a:tc>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p>
                  </a:txBody>
                  <a:tcPr marL="0" marR="0" marT="0" marB="0"/>
                </a:tc>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p>
                  </a:txBody>
                  <a:tcPr marL="0" marR="0" marT="0" marB="0"/>
                </a:tc>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p>
                  </a:txBody>
                  <a:tcPr marL="0" marR="0" marT="0" marB="0"/>
                </a:tc>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p>
                  </a:txBody>
                  <a:tcPr marL="0" marR="0" marT="0" marB="0"/>
                </a:tc>
                <a:extLst>
                  <a:ext uri="{0D108BD9-81ED-4DB2-BD59-A6C34878D82A}">
                    <a16:rowId xmlns:a16="http://schemas.microsoft.com/office/drawing/2014/main" val="4275016665"/>
                  </a:ext>
                </a:extLst>
              </a:tr>
            </a:tbl>
          </a:graphicData>
        </a:graphic>
      </p:graphicFrame>
      <p:sp>
        <p:nvSpPr>
          <p:cNvPr id="4" name="Rectangle 3">
            <a:extLst>
              <a:ext uri="{FF2B5EF4-FFF2-40B4-BE49-F238E27FC236}">
                <a16:creationId xmlns:a16="http://schemas.microsoft.com/office/drawing/2014/main" id="{F656FFDF-C008-4D1E-8135-A969CBA714E9}"/>
              </a:ext>
            </a:extLst>
          </p:cNvPr>
          <p:cNvSpPr/>
          <p:nvPr/>
        </p:nvSpPr>
        <p:spPr>
          <a:xfrm>
            <a:off x="1822822" y="1041628"/>
            <a:ext cx="8849181" cy="4524315"/>
          </a:xfrm>
          <a:prstGeom prst="rect">
            <a:avLst/>
          </a:prstGeom>
        </p:spPr>
        <p:txBody>
          <a:bodyPr wrap="square">
            <a:spAutoFit/>
          </a:bodyPr>
          <a:lstStyle/>
          <a:p>
            <a:pPr marL="139700">
              <a:spcBef>
                <a:spcPts val="390"/>
              </a:spcBef>
            </a:pPr>
            <a:r>
              <a:rPr lang="en-US" sz="2400" dirty="0">
                <a:solidFill>
                  <a:srgbClr val="222222"/>
                </a:solidFill>
                <a:latin typeface="Arial" panose="020B0604020202020204" pitchFamily="34" charset="0"/>
              </a:rPr>
              <a:t>Please rate whether our Department has helped you meet the following Learning Outcomes:</a:t>
            </a:r>
          </a:p>
          <a:p>
            <a:endParaRPr lang="en-US" sz="2400" dirty="0">
              <a:solidFill>
                <a:srgbClr val="222222"/>
              </a:solidFill>
              <a:latin typeface="Arial" panose="020B0604020202020204" pitchFamily="34" charset="0"/>
            </a:endParaRPr>
          </a:p>
          <a:p>
            <a:pPr marL="342900" indent="-342900">
              <a:buAutoNum type="arabicPeriod"/>
            </a:pPr>
            <a:r>
              <a:rPr lang="en-US" dirty="0">
                <a:solidFill>
                  <a:srgbClr val="222222"/>
                </a:solidFill>
                <a:latin typeface="Arial" panose="020B0604020202020204" pitchFamily="34" charset="0"/>
              </a:rPr>
              <a:t>Demonstrate understanding of core concepts in the atmospheric sciences involving fluid dynamics, thermodynamics, radiative transfer, and air chemistry</a:t>
            </a:r>
          </a:p>
          <a:p>
            <a:pPr marL="342900" indent="-342900">
              <a:buAutoNum type="arabicPeriod"/>
            </a:pPr>
            <a:endParaRPr lang="en-US" b="0" i="0" dirty="0">
              <a:solidFill>
                <a:srgbClr val="222222"/>
              </a:solidFill>
              <a:effectLst/>
              <a:latin typeface="Arial" panose="020B0604020202020204" pitchFamily="34" charset="0"/>
            </a:endParaRPr>
          </a:p>
          <a:p>
            <a:pPr marL="342900" indent="-342900">
              <a:buAutoNum type="arabicPeriod"/>
            </a:pPr>
            <a:endParaRPr lang="en-US" dirty="0">
              <a:solidFill>
                <a:srgbClr val="222222"/>
              </a:solidFill>
              <a:latin typeface="Arial" panose="020B0604020202020204" pitchFamily="34" charset="0"/>
            </a:endParaRPr>
          </a:p>
          <a:p>
            <a:pPr marL="342900" indent="-342900">
              <a:buAutoNum type="arabicPeriod"/>
            </a:pPr>
            <a:endParaRPr lang="en-US" b="0" i="0" dirty="0">
              <a:solidFill>
                <a:srgbClr val="222222"/>
              </a:solidFill>
              <a:effectLst/>
              <a:latin typeface="Arial" panose="020B0604020202020204" pitchFamily="34" charset="0"/>
            </a:endParaRPr>
          </a:p>
          <a:p>
            <a:pPr marL="342900" indent="-342900">
              <a:buAutoNum type="arabicPeriod"/>
            </a:pPr>
            <a:endParaRPr lang="en-US" dirty="0">
              <a:solidFill>
                <a:srgbClr val="222222"/>
              </a:solidFill>
              <a:latin typeface="Arial" panose="020B0604020202020204" pitchFamily="34" charset="0"/>
            </a:endParaRPr>
          </a:p>
          <a:p>
            <a:pPr marL="342900" indent="-342900">
              <a:buAutoNum type="arabicPeriod"/>
            </a:pPr>
            <a:endParaRPr lang="en-US" b="0" i="0" dirty="0">
              <a:solidFill>
                <a:srgbClr val="222222"/>
              </a:solidFill>
              <a:effectLst/>
              <a:latin typeface="Arial" panose="020B0604020202020204" pitchFamily="34" charset="0"/>
            </a:endParaRPr>
          </a:p>
          <a:p>
            <a:pPr marL="342900" indent="-342900">
              <a:buAutoNum type="arabicPeriod"/>
            </a:pPr>
            <a:endParaRPr lang="en-US" dirty="0">
              <a:solidFill>
                <a:srgbClr val="222222"/>
              </a:solidFill>
              <a:latin typeface="Arial" panose="020B0604020202020204" pitchFamily="34" charset="0"/>
            </a:endParaRPr>
          </a:p>
          <a:p>
            <a:pPr marL="342900" indent="-342900">
              <a:buAutoNum type="arabicPeriod"/>
            </a:pPr>
            <a:endParaRPr lang="en-US" b="0" i="0" dirty="0">
              <a:solidFill>
                <a:srgbClr val="222222"/>
              </a:solidFill>
              <a:effectLst/>
              <a:latin typeface="Arial" panose="020B0604020202020204" pitchFamily="34" charset="0"/>
            </a:endParaRPr>
          </a:p>
          <a:p>
            <a:pPr marL="342900" indent="-342900">
              <a:buAutoNum type="arabicPeriod"/>
            </a:pPr>
            <a:endParaRPr lang="en-US" dirty="0">
              <a:solidFill>
                <a:srgbClr val="222222"/>
              </a:solidFill>
              <a:latin typeface="Arial" panose="020B0604020202020204" pitchFamily="34" charset="0"/>
            </a:endParaRPr>
          </a:p>
          <a:p>
            <a:r>
              <a:rPr lang="en-US" sz="3600" dirty="0">
                <a:solidFill>
                  <a:srgbClr val="222222"/>
                </a:solidFill>
                <a:latin typeface="Arial" panose="020B0604020202020204" pitchFamily="34" charset="0"/>
              </a:rPr>
              <a:t>…</a:t>
            </a:r>
            <a:endParaRPr lang="en-US" sz="36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84996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472184" y="0"/>
            <a:ext cx="9188130" cy="6858000"/>
          </a:xfrm>
          <a:prstGeom prst="rect">
            <a:avLst/>
          </a:prstGeom>
          <a:effectLst/>
        </p:spPr>
      </p:pic>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a:t>
            </a:r>
          </a:p>
        </p:txBody>
      </p:sp>
      <p:sp>
        <p:nvSpPr>
          <p:cNvPr id="10" name="Title 1"/>
          <p:cNvSpPr>
            <a:spLocks noGrp="1"/>
          </p:cNvSpPr>
          <p:nvPr/>
        </p:nvSpPr>
        <p:spPr>
          <a:xfrm>
            <a:off x="1472184" y="805314"/>
            <a:ext cx="9627225"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200"/>
              </a:spcBef>
              <a:spcAft>
                <a:spcPts val="1200"/>
              </a:spcAft>
              <a:defRPr/>
            </a:pPr>
            <a:endParaRPr 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pic>
        <p:nvPicPr>
          <p:cNvPr id="5" name="Picture 4">
            <a:extLst>
              <a:ext uri="{FF2B5EF4-FFF2-40B4-BE49-F238E27FC236}">
                <a16:creationId xmlns:a16="http://schemas.microsoft.com/office/drawing/2014/main" id="{FB8DCE34-118A-4EE9-8793-74267F24FBFE}"/>
              </a:ext>
            </a:extLst>
          </p:cNvPr>
          <p:cNvPicPr>
            <a:picLocks noChangeAspect="1"/>
          </p:cNvPicPr>
          <p:nvPr/>
        </p:nvPicPr>
        <p:blipFill rotWithShape="1">
          <a:blip r:embed="rId5">
            <a:extLst>
              <a:ext uri="{28A0092B-C50C-407E-A947-70E740481C1C}">
                <a14:useLocalDpi xmlns:a14="http://schemas.microsoft.com/office/drawing/2010/main" val="0"/>
              </a:ext>
            </a:extLst>
          </a:blip>
          <a:srcRect l="12433" t="35842" r="12328" b="38369"/>
          <a:stretch/>
        </p:blipFill>
        <p:spPr>
          <a:xfrm>
            <a:off x="9331" y="682288"/>
            <a:ext cx="12211533" cy="5231197"/>
          </a:xfrm>
          <a:prstGeom prst="rect">
            <a:avLst/>
          </a:prstGeom>
        </p:spPr>
      </p:pic>
      <p:sp>
        <p:nvSpPr>
          <p:cNvPr id="11" name="Rectangle 1">
            <a:extLst>
              <a:ext uri="{FF2B5EF4-FFF2-40B4-BE49-F238E27FC236}">
                <a16:creationId xmlns:a16="http://schemas.microsoft.com/office/drawing/2014/main" id="{FFB981C5-D9DE-4890-A874-9F5F1F1D5E00}"/>
              </a:ext>
            </a:extLst>
          </p:cNvPr>
          <p:cNvSpPr txBox="1">
            <a:spLocks noChangeArrowheads="1"/>
          </p:cNvSpPr>
          <p:nvPr/>
        </p:nvSpPr>
        <p:spPr>
          <a:xfrm>
            <a:off x="3065770" y="6043435"/>
            <a:ext cx="6440052" cy="682288"/>
          </a:xfrm>
          <a:prstGeom prst="rect">
            <a:avLst/>
          </a:prstGeom>
          <a:solidFill>
            <a:schemeClr val="bg1"/>
          </a:solidFill>
          <a:ln w="3175">
            <a:solidFill>
              <a:schemeClr val="tx1">
                <a:lumMod val="75000"/>
                <a:lumOff val="2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john.horel@utah.edu</a:t>
            </a:r>
          </a:p>
        </p:txBody>
      </p:sp>
    </p:spTree>
    <p:extLst>
      <p:ext uri="{BB962C8B-B14F-4D97-AF65-F5344CB8AC3E}">
        <p14:creationId xmlns:p14="http://schemas.microsoft.com/office/powerpoint/2010/main" val="347116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470714" y="119575"/>
            <a:ext cx="9188130" cy="6858000"/>
          </a:xfrm>
          <a:prstGeom prst="rect">
            <a:avLst/>
          </a:prstGeom>
          <a:effectLst/>
        </p:spPr>
      </p:pic>
      <p:sp>
        <p:nvSpPr>
          <p:cNvPr id="7" name="Rectangle 1"/>
          <p:cNvSpPr>
            <a:spLocks noGrp="1" noChangeArrowheads="1"/>
          </p:cNvSpPr>
          <p:nvPr>
            <p:ph type="title"/>
          </p:nvPr>
        </p:nvSpPr>
        <p:spPr>
          <a:xfrm>
            <a:off x="866856" y="-44174"/>
            <a:ext cx="11429978" cy="1325563"/>
          </a:xfrm>
          <a:solidFill>
            <a:schemeClr val="bg1"/>
          </a:solidFill>
          <a:ln w="3175">
            <a:solidFill>
              <a:schemeClr val="tx1">
                <a:lumMod val="75000"/>
                <a:lumOff val="25000"/>
              </a:schemeClr>
            </a:solidFill>
          </a:ln>
        </p:spPr>
        <p:txBody>
          <a:bodyPr>
            <a:normAutofit/>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 Undergraduate Exit Survey</a:t>
            </a:r>
          </a:p>
        </p:txBody>
      </p:sp>
      <p:sp>
        <p:nvSpPr>
          <p:cNvPr id="2" name="Content Placeholder 1">
            <a:extLst>
              <a:ext uri="{FF2B5EF4-FFF2-40B4-BE49-F238E27FC236}">
                <a16:creationId xmlns:a16="http://schemas.microsoft.com/office/drawing/2014/main" id="{F31F3827-8C79-4DC7-A3CD-5C4F77BDEF86}"/>
              </a:ext>
            </a:extLst>
          </p:cNvPr>
          <p:cNvSpPr>
            <a:spLocks noGrp="1"/>
          </p:cNvSpPr>
          <p:nvPr>
            <p:ph sz="half" idx="1"/>
          </p:nvPr>
        </p:nvSpPr>
        <p:spPr/>
        <p:txBody>
          <a:bodyPr/>
          <a:lstStyle/>
          <a:p>
            <a:pPr marL="285750" indent="-285750"/>
            <a:r>
              <a:rPr lang="en-US" dirty="0"/>
              <a:t>How many hours per week did you work in a job while pursuing your degree? </a:t>
            </a:r>
          </a:p>
          <a:p>
            <a:pPr marL="285750" indent="-285750"/>
            <a:endParaRPr lang="en-US" dirty="0"/>
          </a:p>
          <a:p>
            <a:pPr marL="0" indent="0">
              <a:buNone/>
            </a:pPr>
            <a:endParaRPr lang="en-US" dirty="0"/>
          </a:p>
        </p:txBody>
      </p:sp>
      <p:sp>
        <p:nvSpPr>
          <p:cNvPr id="3" name="Content Placeholder 2">
            <a:extLst>
              <a:ext uri="{FF2B5EF4-FFF2-40B4-BE49-F238E27FC236}">
                <a16:creationId xmlns:a16="http://schemas.microsoft.com/office/drawing/2014/main" id="{8D8EAFA2-3A5B-4788-A06F-163AEBC25085}"/>
              </a:ext>
            </a:extLst>
          </p:cNvPr>
          <p:cNvSpPr>
            <a:spLocks noGrp="1"/>
          </p:cNvSpPr>
          <p:nvPr>
            <p:ph sz="half" idx="2"/>
          </p:nvPr>
        </p:nvSpPr>
        <p:spPr>
          <a:xfrm>
            <a:off x="6172199" y="1825625"/>
            <a:ext cx="5750169" cy="4351338"/>
          </a:xfrm>
        </p:spPr>
        <p:txBody>
          <a:bodyPr/>
          <a:lstStyle/>
          <a:p>
            <a:pPr marL="0" indent="0">
              <a:buNone/>
            </a:pPr>
            <a:r>
              <a:rPr lang="en-US" dirty="0">
                <a:solidFill>
                  <a:schemeClr val="tx1">
                    <a:lumMod val="75000"/>
                    <a:lumOff val="25000"/>
                  </a:schemeClr>
                </a:solidFill>
                <a:cs typeface="Arial" panose="020B0604020202020204" pitchFamily="34" charset="0"/>
              </a:rPr>
              <a:t>How much debt did you accrue while being a student in Atmospheric Sciences?</a:t>
            </a:r>
          </a:p>
        </p:txBody>
      </p:sp>
      <p:sp>
        <p:nvSpPr>
          <p:cNvPr id="10" name="Title 1"/>
          <p:cNvSpPr>
            <a:spLocks noGrp="1"/>
          </p:cNvSpPr>
          <p:nvPr/>
        </p:nvSpPr>
        <p:spPr>
          <a:xfrm>
            <a:off x="1388156" y="1063262"/>
            <a:ext cx="10387379" cy="824712"/>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mn-lt"/>
              </a:rPr>
              <a:t>21-question survey with 18 responses out of 22 total BS graduates from 2016-17</a:t>
            </a:r>
            <a:endParaRPr lang="en-US" sz="2400" b="1" dirty="0">
              <a:solidFill>
                <a:schemeClr val="tx1">
                  <a:lumMod val="75000"/>
                  <a:lumOff val="25000"/>
                </a:schemeClr>
              </a:solidFill>
              <a:effectLst>
                <a:outerShdw blurRad="38100" dist="38100" dir="2700000" algn="tl">
                  <a:srgbClr val="000000">
                    <a:alpha val="43137"/>
                  </a:srgbClr>
                </a:outerShdw>
              </a:effectLst>
              <a:latin typeface="+mn-lt"/>
              <a:cs typeface="Arial" panose="020B0604020202020204" pitchFamily="34" charset="0"/>
            </a:endParaRPr>
          </a:p>
          <a:p>
            <a:pPr marL="285750" indent="-285750">
              <a:buFont typeface="Arial" panose="020B0604020202020204" pitchFamily="34" charset="0"/>
              <a:buChar char="•"/>
            </a:pPr>
            <a:endParaRPr lang="en-US" sz="2400" b="1" dirty="0">
              <a:solidFill>
                <a:schemeClr val="tx1">
                  <a:lumMod val="75000"/>
                  <a:lumOff val="25000"/>
                </a:schemeClr>
              </a:solidFill>
              <a:effectLst>
                <a:outerShdw blurRad="38100" dist="38100" dir="2700000" algn="tl">
                  <a:srgbClr val="000000">
                    <a:alpha val="43137"/>
                  </a:srgbClr>
                </a:outerShdw>
              </a:effectLst>
              <a:latin typeface="+mn-lt"/>
              <a:cs typeface="Arial" panose="020B0604020202020204" pitchFamily="34" charset="0"/>
            </a:endParaRPr>
          </a:p>
          <a:p>
            <a:endParaRPr lang="en-US" sz="2000" b="1" dirty="0">
              <a:solidFill>
                <a:schemeClr val="tx1">
                  <a:lumMod val="75000"/>
                  <a:lumOff val="25000"/>
                </a:schemeClr>
              </a:solidFill>
              <a:effectLst>
                <a:outerShdw blurRad="38100" dist="38100" dir="2700000" algn="tl">
                  <a:srgbClr val="000000">
                    <a:alpha val="43137"/>
                  </a:srgbClr>
                </a:outerShdw>
              </a:effectLst>
              <a:latin typeface="+mn-lt"/>
              <a:cs typeface="Arial" panose="020B0604020202020204" pitchFamily="34" charset="0"/>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pic>
        <p:nvPicPr>
          <p:cNvPr id="6" name="Picture 5">
            <a:extLst>
              <a:ext uri="{FF2B5EF4-FFF2-40B4-BE49-F238E27FC236}">
                <a16:creationId xmlns:a16="http://schemas.microsoft.com/office/drawing/2014/main" id="{34F35EDF-7089-45E9-923E-A8AD44CE166D}"/>
              </a:ext>
            </a:extLst>
          </p:cNvPr>
          <p:cNvPicPr/>
          <p:nvPr/>
        </p:nvPicPr>
        <p:blipFill rotWithShape="1">
          <a:blip r:embed="rId5">
            <a:extLst>
              <a:ext uri="{28A0092B-C50C-407E-A947-70E740481C1C}">
                <a14:useLocalDpi xmlns:a14="http://schemas.microsoft.com/office/drawing/2010/main" val="0"/>
              </a:ext>
            </a:extLst>
          </a:blip>
          <a:srcRect l="19695" t="20371" r="52167" b="6616"/>
          <a:stretch/>
        </p:blipFill>
        <p:spPr>
          <a:xfrm>
            <a:off x="623291" y="3408964"/>
            <a:ext cx="2458474" cy="2058770"/>
          </a:xfrm>
          <a:prstGeom prst="rect">
            <a:avLst/>
          </a:prstGeom>
        </p:spPr>
      </p:pic>
      <p:pic>
        <p:nvPicPr>
          <p:cNvPr id="8" name="Picture 7">
            <a:extLst>
              <a:ext uri="{FF2B5EF4-FFF2-40B4-BE49-F238E27FC236}">
                <a16:creationId xmlns:a16="http://schemas.microsoft.com/office/drawing/2014/main" id="{F22DF38B-2DC9-42DC-8F6F-8F27100B6038}"/>
              </a:ext>
            </a:extLst>
          </p:cNvPr>
          <p:cNvPicPr/>
          <p:nvPr/>
        </p:nvPicPr>
        <p:blipFill rotWithShape="1">
          <a:blip r:embed="rId5">
            <a:extLst>
              <a:ext uri="{28A0092B-C50C-407E-A947-70E740481C1C}">
                <a14:useLocalDpi xmlns:a14="http://schemas.microsoft.com/office/drawing/2010/main" val="0"/>
              </a:ext>
            </a:extLst>
          </a:blip>
          <a:srcRect l="63315" t="20371" r="5151" b="6616"/>
          <a:stretch/>
        </p:blipFill>
        <p:spPr>
          <a:xfrm>
            <a:off x="3533405" y="3408956"/>
            <a:ext cx="2250410" cy="2167655"/>
          </a:xfrm>
          <a:prstGeom prst="rect">
            <a:avLst/>
          </a:prstGeom>
        </p:spPr>
      </p:pic>
      <p:graphicFrame>
        <p:nvGraphicFramePr>
          <p:cNvPr id="9" name="Chart 8">
            <a:extLst>
              <a:ext uri="{FF2B5EF4-FFF2-40B4-BE49-F238E27FC236}">
                <a16:creationId xmlns:a16="http://schemas.microsoft.com/office/drawing/2014/main" id="{CD317E2E-5370-4202-9A39-335A08EDA278}"/>
              </a:ext>
            </a:extLst>
          </p:cNvPr>
          <p:cNvGraphicFramePr>
            <a:graphicFrameLocks/>
          </p:cNvGraphicFramePr>
          <p:nvPr>
            <p:extLst>
              <p:ext uri="{D42A27DB-BD31-4B8C-83A1-F6EECF244321}">
                <p14:modId xmlns:p14="http://schemas.microsoft.com/office/powerpoint/2010/main" val="4268121357"/>
              </p:ext>
            </p:extLst>
          </p:nvPr>
        </p:nvGraphicFramePr>
        <p:xfrm>
          <a:off x="6548126" y="3335522"/>
          <a:ext cx="548546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5657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472184" y="0"/>
            <a:ext cx="9188130" cy="6858000"/>
          </a:xfrm>
          <a:prstGeom prst="rect">
            <a:avLst/>
          </a:prstGeom>
          <a:effectLst/>
        </p:spPr>
      </p:pic>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Purpose</a:t>
            </a:r>
          </a:p>
        </p:txBody>
      </p:sp>
      <p:sp>
        <p:nvSpPr>
          <p:cNvPr id="10" name="Title 1"/>
          <p:cNvSpPr>
            <a:spLocks noGrp="1"/>
          </p:cNvSpPr>
          <p:nvPr/>
        </p:nvSpPr>
        <p:spPr>
          <a:xfrm>
            <a:off x="1732357" y="682288"/>
            <a:ext cx="8842060"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200"/>
              </a:spcBef>
              <a:spcAft>
                <a:spcPts val="1200"/>
              </a:spcAft>
              <a:defRPr/>
            </a:pPr>
            <a:r>
              <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B.S.</a:t>
            </a:r>
          </a:p>
          <a:p>
            <a:r>
              <a:rPr lang="en-US" sz="2400" dirty="0"/>
              <a:t>To prepare graduates to pursue careers within atmospheric science or other environmental fields while providing a foundation upon which additional education, training, or specialization in science, policy, education, law, or other fields may be pursued.</a:t>
            </a:r>
          </a:p>
          <a:p>
            <a:endParaRPr lang="en-US" sz="2400" dirty="0"/>
          </a:p>
          <a:p>
            <a:pPr>
              <a:spcBef>
                <a:spcPts val="1200"/>
              </a:spcBef>
              <a:spcAft>
                <a:spcPts val="1200"/>
              </a:spcAft>
              <a:defRPr/>
            </a:pPr>
            <a:r>
              <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M.S.</a:t>
            </a:r>
          </a:p>
          <a:p>
            <a:r>
              <a:rPr lang="en-US" sz="2400" dirty="0"/>
              <a:t>To prepare students for doctoral research or careers in the atmospheric sciences or other environmental fields that require an advanced education and technical skills or the ability to conduct research typically directed by a senior scientist.</a:t>
            </a:r>
          </a:p>
          <a:p>
            <a:pPr>
              <a:spcBef>
                <a:spcPts val="1200"/>
              </a:spcBef>
              <a:spcAft>
                <a:spcPts val="1200"/>
              </a:spcAft>
              <a:defRPr/>
            </a:pPr>
            <a:r>
              <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Ph.D.</a:t>
            </a:r>
          </a:p>
          <a:p>
            <a:pPr>
              <a:spcBef>
                <a:spcPts val="1200"/>
              </a:spcBef>
              <a:spcAft>
                <a:spcPts val="1200"/>
              </a:spcAft>
              <a:defRPr/>
            </a:pPr>
            <a:r>
              <a:rPr lang="en-US" sz="2400" dirty="0">
                <a:solidFill>
                  <a:schemeClr val="tx1">
                    <a:lumMod val="75000"/>
                    <a:lumOff val="25000"/>
                  </a:schemeClr>
                </a:solidFill>
                <a:cs typeface="Arial" panose="020B0604020202020204" pitchFamily="34" charset="0"/>
              </a:rPr>
              <a:t>To prepare students for careers in the atmospheric and related sciences which require the ability to conduct original research and/or advanced technical analysis and reasoning skills.</a:t>
            </a: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Tree>
    <p:extLst>
      <p:ext uri="{BB962C8B-B14F-4D97-AF65-F5344CB8AC3E}">
        <p14:creationId xmlns:p14="http://schemas.microsoft.com/office/powerpoint/2010/main" val="110247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59985-67C8-474D-A6A1-B7089092E3F9}"/>
              </a:ext>
            </a:extLst>
          </p:cNvPr>
          <p:cNvSpPr>
            <a:spLocks noGrp="1"/>
          </p:cNvSpPr>
          <p:nvPr>
            <p:ph idx="1"/>
          </p:nvPr>
        </p:nvSpPr>
        <p:spPr>
          <a:xfrm>
            <a:off x="695985" y="894042"/>
            <a:ext cx="10536309" cy="4351338"/>
          </a:xfrm>
        </p:spPr>
        <p:txBody>
          <a:bodyPr>
            <a:normAutofit fontScale="25000" lnSpcReduction="20000"/>
          </a:bodyPr>
          <a:lstStyle/>
          <a:p>
            <a:r>
              <a:rPr lang="en-US" sz="9600" dirty="0"/>
              <a:t>2008: Increased financial pressures on Department</a:t>
            </a:r>
          </a:p>
          <a:p>
            <a:pPr marL="0" indent="0">
              <a:buNone/>
            </a:pPr>
            <a:endParaRPr lang="en-US" sz="9600" dirty="0"/>
          </a:p>
          <a:p>
            <a:r>
              <a:rPr lang="en-US" sz="9600" dirty="0"/>
              <a:t>2008-2009: holistic examination of curriculum</a:t>
            </a:r>
          </a:p>
          <a:p>
            <a:pPr marL="0" indent="0">
              <a:buNone/>
            </a:pPr>
            <a:endParaRPr lang="en-US" sz="9600" dirty="0"/>
          </a:p>
          <a:p>
            <a:r>
              <a:rPr lang="en-US" sz="9600" dirty="0"/>
              <a:t>2010: Curriculum revisions implemented:</a:t>
            </a:r>
          </a:p>
          <a:p>
            <a:pPr lvl="1">
              <a:lnSpc>
                <a:spcPct val="120000"/>
              </a:lnSpc>
            </a:pPr>
            <a:r>
              <a:rPr lang="en-US" sz="9600" dirty="0"/>
              <a:t>changing from a rigid course progression for majors to distinct even and odd year sequences</a:t>
            </a:r>
          </a:p>
          <a:p>
            <a:pPr lvl="1">
              <a:lnSpc>
                <a:spcPct val="120000"/>
              </a:lnSpc>
            </a:pPr>
            <a:r>
              <a:rPr lang="en-US" sz="9600" dirty="0"/>
              <a:t>shifting the emphasis from required courses to elective courses for majors</a:t>
            </a:r>
          </a:p>
          <a:p>
            <a:pPr lvl="1">
              <a:lnSpc>
                <a:spcPct val="120000"/>
              </a:lnSpc>
            </a:pPr>
            <a:r>
              <a:rPr lang="en-US" sz="9600" dirty="0"/>
              <a:t>offering many required and elective courses only every other year and reducing prerequisites</a:t>
            </a:r>
          </a:p>
          <a:p>
            <a:pPr lvl="1">
              <a:lnSpc>
                <a:spcPct val="120000"/>
              </a:lnSpc>
            </a:pPr>
            <a:r>
              <a:rPr lang="en-US" sz="9600" dirty="0"/>
              <a:t>offering some required and elective classes as half semester short courses for undergraduates only</a:t>
            </a:r>
          </a:p>
          <a:p>
            <a:pPr lvl="1">
              <a:lnSpc>
                <a:spcPct val="120000"/>
              </a:lnSpc>
            </a:pPr>
            <a:r>
              <a:rPr lang="en-US" sz="9600" dirty="0"/>
              <a:t>having undergraduate students enroll in the first half semester of a course that continues for graduate students for the entire semester</a:t>
            </a:r>
          </a:p>
          <a:p>
            <a:endParaRPr lang="en-US" sz="7200" dirty="0"/>
          </a:p>
          <a:p>
            <a:endParaRPr lang="en-US" dirty="0"/>
          </a:p>
          <a:p>
            <a:endParaRPr lang="en-US" dirty="0"/>
          </a:p>
        </p:txBody>
      </p:sp>
      <p:sp>
        <p:nvSpPr>
          <p:cNvPr id="4" name="Rectangle 1">
            <a:extLst>
              <a:ext uri="{FF2B5EF4-FFF2-40B4-BE49-F238E27FC236}">
                <a16:creationId xmlns:a16="http://schemas.microsoft.com/office/drawing/2014/main" id="{11C0FE2A-5230-4103-84A8-F274BC48A472}"/>
              </a:ext>
            </a:extLst>
          </p:cNvPr>
          <p:cNvSpPr txBox="1">
            <a:spLocks noChangeArrowheads="1"/>
          </p:cNvSpPr>
          <p:nvPr/>
        </p:nvSpPr>
        <p:spPr>
          <a:xfrm>
            <a:off x="53974" y="-1251"/>
            <a:ext cx="12192000" cy="682288"/>
          </a:xfrm>
          <a:prstGeom prst="rect">
            <a:avLst/>
          </a:prstGeom>
          <a:solidFill>
            <a:schemeClr val="bg1"/>
          </a:solidFill>
          <a:ln w="3175">
            <a:solidFill>
              <a:schemeClr val="tx1">
                <a:lumMod val="75000"/>
                <a:lumOff val="2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Arial" panose="020B0604020202020204" pitchFamily="34" charset="0"/>
                <a:cs typeface="Arial" panose="020B0604020202020204" pitchFamily="34" charset="0"/>
              </a:rPr>
              <a:t>How Did We Get Here?</a:t>
            </a:r>
            <a:endParaRPr lang="en-US" alt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62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Those Changes Make A Difference? </a:t>
            </a:r>
          </a:p>
        </p:txBody>
      </p:sp>
      <p:sp>
        <p:nvSpPr>
          <p:cNvPr id="10" name="Title 1"/>
          <p:cNvSpPr>
            <a:spLocks noGrp="1"/>
          </p:cNvSpPr>
          <p:nvPr/>
        </p:nvSpPr>
        <p:spPr>
          <a:xfrm>
            <a:off x="160445" y="951277"/>
            <a:ext cx="3419461"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nSpc>
                <a:spcPct val="100000"/>
              </a:lnSpc>
              <a:buFont typeface="Arial" panose="020B0604020202020204" pitchFamily="34" charset="0"/>
              <a:buChar char="•"/>
            </a:pPr>
            <a:r>
              <a:rPr lang="en-US" sz="2400" dirty="0">
                <a:latin typeface="+mn-lt"/>
              </a:rPr>
              <a:t>Benefits to stabilize funding, teaching loads, course offerings</a:t>
            </a:r>
          </a:p>
          <a:p>
            <a:pPr>
              <a:lnSpc>
                <a:spcPct val="100000"/>
              </a:lnSpc>
            </a:pPr>
            <a:endParaRPr lang="en-US" sz="2400" dirty="0">
              <a:latin typeface="+mn-lt"/>
            </a:endParaRPr>
          </a:p>
          <a:p>
            <a:pPr marL="285750" indent="-285750">
              <a:lnSpc>
                <a:spcPct val="100000"/>
              </a:lnSpc>
              <a:buFont typeface="Arial" panose="020B0604020202020204" pitchFamily="34" charset="0"/>
              <a:buChar char="•"/>
            </a:pPr>
            <a:r>
              <a:rPr lang="en-US" sz="2400" dirty="0">
                <a:latin typeface="+mn-lt"/>
              </a:rPr>
              <a:t>Concerns of students &amp; faculty at the outset have continued</a:t>
            </a:r>
          </a:p>
          <a:p>
            <a:pPr>
              <a:lnSpc>
                <a:spcPct val="100000"/>
              </a:lnSpc>
            </a:pPr>
            <a:endParaRPr lang="en-US" sz="2400" dirty="0">
              <a:latin typeface="+mn-lt"/>
            </a:endParaRPr>
          </a:p>
          <a:p>
            <a:pPr marL="285750" indent="-285750">
              <a:lnSpc>
                <a:spcPct val="100000"/>
              </a:lnSpc>
              <a:buFont typeface="Arial" panose="020B0604020202020204" pitchFamily="34" charset="0"/>
              <a:buChar char="•"/>
            </a:pPr>
            <a:r>
              <a:rPr lang="en-US" sz="2400" dirty="0">
                <a:latin typeface="+mn-lt"/>
              </a:rPr>
              <a:t>Need to reevaluate and implement changes</a:t>
            </a:r>
            <a:endPar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pic>
        <p:nvPicPr>
          <p:cNvPr id="8" name="Picture 7">
            <a:extLst>
              <a:ext uri="{FF2B5EF4-FFF2-40B4-BE49-F238E27FC236}">
                <a16:creationId xmlns:a16="http://schemas.microsoft.com/office/drawing/2014/main" id="{30590B98-4672-4208-A49B-04670ED17830}"/>
              </a:ext>
            </a:extLst>
          </p:cNvPr>
          <p:cNvPicPr>
            <a:picLocks noChangeAspect="1"/>
          </p:cNvPicPr>
          <p:nvPr/>
        </p:nvPicPr>
        <p:blipFill rotWithShape="1">
          <a:blip r:embed="rId4"/>
          <a:srcRect l="2644"/>
          <a:stretch/>
        </p:blipFill>
        <p:spPr>
          <a:xfrm>
            <a:off x="8320243" y="879236"/>
            <a:ext cx="3806016" cy="1768327"/>
          </a:xfrm>
          <a:prstGeom prst="rect">
            <a:avLst/>
          </a:prstGeom>
        </p:spPr>
      </p:pic>
      <p:sp>
        <p:nvSpPr>
          <p:cNvPr id="9" name="Rectangle 8">
            <a:extLst>
              <a:ext uri="{FF2B5EF4-FFF2-40B4-BE49-F238E27FC236}">
                <a16:creationId xmlns:a16="http://schemas.microsoft.com/office/drawing/2014/main" id="{69D0C3DF-E8D2-4767-8AE3-8BADE61546C6}"/>
              </a:ext>
            </a:extLst>
          </p:cNvPr>
          <p:cNvSpPr/>
          <p:nvPr/>
        </p:nvSpPr>
        <p:spPr>
          <a:xfrm>
            <a:off x="9037404" y="2797765"/>
            <a:ext cx="3088855" cy="1200329"/>
          </a:xfrm>
          <a:prstGeom prst="rect">
            <a:avLst/>
          </a:prstGeom>
        </p:spPr>
        <p:txBody>
          <a:bodyPr wrap="square">
            <a:spAutoFit/>
          </a:bodyPr>
          <a:lstStyle/>
          <a:p>
            <a:r>
              <a:rPr lang="en-US" i="1" dirty="0"/>
              <a:t>Bulletin of the American Meteorological Society</a:t>
            </a:r>
            <a:endParaRPr lang="en-US" i="1" dirty="0">
              <a:hlinkClick r:id="rId5"/>
            </a:endParaRPr>
          </a:p>
          <a:p>
            <a:r>
              <a:rPr lang="en-US" dirty="0">
                <a:hlinkClick r:id="rId5"/>
              </a:rPr>
              <a:t>http://dx.doi.org/10.1175/BAMS-D-12-00115.1</a:t>
            </a:r>
            <a:endParaRPr lang="en-US" dirty="0"/>
          </a:p>
        </p:txBody>
      </p:sp>
      <p:pic>
        <p:nvPicPr>
          <p:cNvPr id="3" name="Picture 2">
            <a:extLst>
              <a:ext uri="{FF2B5EF4-FFF2-40B4-BE49-F238E27FC236}">
                <a16:creationId xmlns:a16="http://schemas.microsoft.com/office/drawing/2014/main" id="{419C4F6C-4F06-4272-90A4-6E1931BAE7AC}"/>
              </a:ext>
            </a:extLst>
          </p:cNvPr>
          <p:cNvPicPr>
            <a:picLocks noChangeAspect="1"/>
          </p:cNvPicPr>
          <p:nvPr/>
        </p:nvPicPr>
        <p:blipFill>
          <a:blip r:embed="rId6"/>
          <a:stretch>
            <a:fillRect/>
          </a:stretch>
        </p:blipFill>
        <p:spPr>
          <a:xfrm>
            <a:off x="3671222" y="879236"/>
            <a:ext cx="4557704" cy="5781816"/>
          </a:xfrm>
          <a:prstGeom prst="rect">
            <a:avLst/>
          </a:prstGeom>
        </p:spPr>
      </p:pic>
    </p:spTree>
    <p:extLst>
      <p:ext uri="{BB962C8B-B14F-4D97-AF65-F5344CB8AC3E}">
        <p14:creationId xmlns:p14="http://schemas.microsoft.com/office/powerpoint/2010/main" val="87931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59985-67C8-474D-A6A1-B7089092E3F9}"/>
              </a:ext>
            </a:extLst>
          </p:cNvPr>
          <p:cNvSpPr>
            <a:spLocks noGrp="1"/>
          </p:cNvSpPr>
          <p:nvPr>
            <p:ph idx="1"/>
          </p:nvPr>
        </p:nvSpPr>
        <p:spPr>
          <a:xfrm>
            <a:off x="892174" y="877571"/>
            <a:ext cx="10515600" cy="5693557"/>
          </a:xfrm>
        </p:spPr>
        <p:txBody>
          <a:bodyPr>
            <a:normAutofit fontScale="77500" lnSpcReduction="20000"/>
          </a:bodyPr>
          <a:lstStyle/>
          <a:p>
            <a:r>
              <a:rPr lang="en-US" dirty="0"/>
              <a:t>The department curriculum committee began work to review and make recommendations regarding the undergraduate curriculum</a:t>
            </a:r>
          </a:p>
          <a:p>
            <a:pPr marL="0" indent="0">
              <a:buNone/>
            </a:pPr>
            <a:endParaRPr lang="en-US" dirty="0"/>
          </a:p>
          <a:p>
            <a:r>
              <a:rPr lang="en-US" dirty="0"/>
              <a:t>Major restructuring of the curriculum recommended to better meet the needs of our students</a:t>
            </a:r>
          </a:p>
          <a:p>
            <a:pPr marL="0" indent="0">
              <a:buNone/>
            </a:pPr>
            <a:endParaRPr lang="en-US" dirty="0"/>
          </a:p>
          <a:p>
            <a:r>
              <a:rPr lang="en-US" dirty="0"/>
              <a:t>Town Hall in September 2018 provided  feedback from students, faculty, staff on curriculum, including:</a:t>
            </a:r>
          </a:p>
          <a:p>
            <a:pPr lvl="1">
              <a:lnSpc>
                <a:spcPct val="120000"/>
              </a:lnSpc>
            </a:pPr>
            <a:r>
              <a:rPr lang="en-US" sz="2800" dirty="0"/>
              <a:t>Undergrads: would like to see “tracks” (e.g., atmospheric scientist, environmental scientist) so they have an idea of what to take depending on career interests</a:t>
            </a:r>
          </a:p>
          <a:p>
            <a:pPr lvl="1">
              <a:lnSpc>
                <a:spcPct val="120000"/>
              </a:lnSpc>
            </a:pPr>
            <a:r>
              <a:rPr lang="en-US" sz="2800" dirty="0"/>
              <a:t>Grad students: graduate electives are burdensome with exceptional demands on their time</a:t>
            </a:r>
          </a:p>
          <a:p>
            <a:pPr lvl="1">
              <a:lnSpc>
                <a:spcPct val="120000"/>
              </a:lnSpc>
            </a:pPr>
            <a:r>
              <a:rPr lang="en-US" sz="2800" dirty="0"/>
              <a:t>Faculty: Not much momentum for online classes at this time, although the general feeling was  that if we do one, it should be in an area we can do something unique, such as mountain weather or air quality</a:t>
            </a:r>
          </a:p>
          <a:p>
            <a:endParaRPr lang="en-US" dirty="0"/>
          </a:p>
          <a:p>
            <a:endParaRPr lang="en-US" dirty="0"/>
          </a:p>
          <a:p>
            <a:endParaRPr lang="en-US" dirty="0"/>
          </a:p>
        </p:txBody>
      </p:sp>
      <p:sp>
        <p:nvSpPr>
          <p:cNvPr id="4" name="Rectangle 1">
            <a:extLst>
              <a:ext uri="{FF2B5EF4-FFF2-40B4-BE49-F238E27FC236}">
                <a16:creationId xmlns:a16="http://schemas.microsoft.com/office/drawing/2014/main" id="{11C0FE2A-5230-4103-84A8-F274BC48A472}"/>
              </a:ext>
            </a:extLst>
          </p:cNvPr>
          <p:cNvSpPr txBox="1">
            <a:spLocks noChangeArrowheads="1"/>
          </p:cNvSpPr>
          <p:nvPr/>
        </p:nvSpPr>
        <p:spPr>
          <a:xfrm>
            <a:off x="53974" y="-1251"/>
            <a:ext cx="12192000" cy="682288"/>
          </a:xfrm>
          <a:prstGeom prst="rect">
            <a:avLst/>
          </a:prstGeom>
          <a:solidFill>
            <a:schemeClr val="bg1"/>
          </a:solidFill>
          <a:ln w="3175">
            <a:solidFill>
              <a:schemeClr val="tx1">
                <a:lumMod val="75000"/>
                <a:lumOff val="2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Arial" panose="020B0604020202020204" pitchFamily="34" charset="0"/>
                <a:cs typeface="Arial" panose="020B0604020202020204" pitchFamily="34" charset="0"/>
              </a:rPr>
              <a:t>2017-2018: First Steps</a:t>
            </a:r>
            <a:endParaRPr lang="en-US" alt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89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2018-2021: Timeline</a:t>
            </a:r>
          </a:p>
        </p:txBody>
      </p:sp>
      <p:sp>
        <p:nvSpPr>
          <p:cNvPr id="10" name="Title 1"/>
          <p:cNvSpPr>
            <a:spLocks noGrp="1"/>
          </p:cNvSpPr>
          <p:nvPr/>
        </p:nvSpPr>
        <p:spPr>
          <a:xfrm>
            <a:off x="1051286" y="723813"/>
            <a:ext cx="10441682"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buFont typeface="Arial" panose="020B0604020202020204" pitchFamily="34" charset="0"/>
              <a:buChar char="•"/>
            </a:pPr>
            <a:r>
              <a:rPr lang="en-US" sz="2800" dirty="0">
                <a:latin typeface="+mn-lt"/>
              </a:rPr>
              <a:t>Fall 2018: Syllabi requested for all existing and future courses from faculty </a:t>
            </a:r>
          </a:p>
          <a:p>
            <a:pPr marL="742950" lvl="1" indent="-285750">
              <a:buFont typeface="Arial" panose="020B0604020202020204" pitchFamily="34" charset="0"/>
              <a:buChar char="•"/>
            </a:pPr>
            <a:r>
              <a:rPr lang="en-US" sz="2800" dirty="0">
                <a:latin typeface="+mn-lt"/>
              </a:rPr>
              <a:t>Each syllabus needed to include Course Outcomes &amp; Evaluation Methods</a:t>
            </a:r>
          </a:p>
          <a:p>
            <a:pPr lvl="1"/>
            <a:endParaRPr lang="en-US" sz="2800" dirty="0">
              <a:latin typeface="+mn-lt"/>
            </a:endParaRPr>
          </a:p>
          <a:p>
            <a:pPr marL="285750" indent="-285750">
              <a:buFont typeface="Arial" panose="020B0604020202020204" pitchFamily="34" charset="0"/>
              <a:buChar char="•"/>
            </a:pPr>
            <a:r>
              <a:rPr lang="en-US" sz="2800" dirty="0">
                <a:latin typeface="+mn-lt"/>
              </a:rPr>
              <a:t>2018-2019: Monthly discussions with faculty ongoing</a:t>
            </a:r>
          </a:p>
          <a:p>
            <a:pPr marL="285750" indent="-285750">
              <a:buFont typeface="Arial" panose="020B0604020202020204" pitchFamily="34" charset="0"/>
              <a:buChar char="•"/>
            </a:pPr>
            <a:endParaRPr lang="en-US" sz="2800" dirty="0">
              <a:latin typeface="+mn-lt"/>
            </a:endParaRPr>
          </a:p>
          <a:p>
            <a:pPr marL="285750" indent="-285750">
              <a:buFont typeface="Arial" panose="020B0604020202020204" pitchFamily="34" charset="0"/>
              <a:buChar char="•"/>
            </a:pPr>
            <a:r>
              <a:rPr lang="en-US" sz="2800" dirty="0">
                <a:latin typeface="+mn-lt"/>
              </a:rPr>
              <a:t>Fall 2019: Goal to introduce and discuss changes with students deferred to Fall</a:t>
            </a:r>
          </a:p>
          <a:p>
            <a:pPr marL="285750" indent="-285750">
              <a:buFont typeface="Arial" panose="020B0604020202020204" pitchFamily="34" charset="0"/>
              <a:buChar char="•"/>
            </a:pPr>
            <a:endParaRPr lang="en-US" sz="2800" dirty="0">
              <a:latin typeface="+mn-lt"/>
            </a:endParaRPr>
          </a:p>
          <a:p>
            <a:pPr marL="285750" indent="-285750">
              <a:buFont typeface="Arial" panose="020B0604020202020204" pitchFamily="34" charset="0"/>
              <a:buChar char="•"/>
            </a:pPr>
            <a:r>
              <a:rPr lang="en-US" sz="2800" dirty="0">
                <a:latin typeface="+mn-lt"/>
              </a:rPr>
              <a:t>Fall 2020: Implement revised curriculum</a:t>
            </a:r>
          </a:p>
          <a:p>
            <a:pPr marL="285750" indent="-285750">
              <a:buFont typeface="Arial" panose="020B0604020202020204" pitchFamily="34" charset="0"/>
              <a:buChar char="•"/>
            </a:pPr>
            <a:endParaRPr lang="en-US" sz="2800" dirty="0">
              <a:latin typeface="+mn-lt"/>
            </a:endParaRPr>
          </a:p>
          <a:p>
            <a:pPr marL="285750" indent="-285750">
              <a:buFont typeface="Arial" panose="020B0604020202020204" pitchFamily="34" charset="0"/>
              <a:buChar char="•"/>
            </a:pPr>
            <a:r>
              <a:rPr lang="en-US" sz="2800" dirty="0">
                <a:latin typeface="+mn-lt"/>
              </a:rPr>
              <a:t>AY 2020-21: Have in place more comprehensive Assessment for individual courses and Program overall  </a:t>
            </a:r>
          </a:p>
          <a:p>
            <a:pPr marL="285750" indent="-285750">
              <a:buFont typeface="Arial" panose="020B0604020202020204" pitchFamily="34" charset="0"/>
              <a:buChar char="•"/>
            </a:pPr>
            <a:endParaRPr lang="en-US" sz="2000" dirty="0">
              <a:latin typeface="+mn-lt"/>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Tree>
    <p:extLst>
      <p:ext uri="{BB962C8B-B14F-4D97-AF65-F5344CB8AC3E}">
        <p14:creationId xmlns:p14="http://schemas.microsoft.com/office/powerpoint/2010/main" val="358563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2CC3F9B-2D28-5142-B93F-B5367ABCAE76}"/>
              </a:ext>
            </a:extLst>
          </p:cNvPr>
          <p:cNvPicPr>
            <a:picLocks noChangeAspect="1"/>
          </p:cNvPicPr>
          <p:nvPr/>
        </p:nvPicPr>
        <p:blipFill rotWithShape="1">
          <a:blip r:embed="rId2">
            <a:alphaModFix amt="6000"/>
            <a:extLst>
              <a:ext uri="{28A0092B-C50C-407E-A947-70E740481C1C}">
                <a14:useLocalDpi xmlns:a14="http://schemas.microsoft.com/office/drawing/2010/main" val="0"/>
              </a:ext>
            </a:extLst>
          </a:blip>
          <a:srcRect l="-33" t="5935" r="33" b="16849"/>
          <a:stretch/>
        </p:blipFill>
        <p:spPr>
          <a:xfrm>
            <a:off x="1362159" y="-196948"/>
            <a:ext cx="9188130" cy="6858000"/>
          </a:xfrm>
          <a:prstGeom prst="rect">
            <a:avLst/>
          </a:prstGeom>
          <a:effectLst/>
        </p:spPr>
      </p:pic>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Review</a:t>
            </a:r>
          </a:p>
        </p:txBody>
      </p:sp>
      <p:sp>
        <p:nvSpPr>
          <p:cNvPr id="10" name="Title 1"/>
          <p:cNvSpPr>
            <a:spLocks noGrp="1"/>
          </p:cNvSpPr>
          <p:nvPr/>
        </p:nvSpPr>
        <p:spPr>
          <a:xfrm>
            <a:off x="1266092" y="981160"/>
            <a:ext cx="10227213"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buFont typeface="Arial" panose="020B0604020202020204" pitchFamily="34" charset="0"/>
              <a:buChar char="•"/>
            </a:pPr>
            <a:r>
              <a:rPr lang="en-US" sz="2400" dirty="0">
                <a:latin typeface="+mn-lt"/>
              </a:rPr>
              <a:t>7-Year Department Review in final stage</a:t>
            </a:r>
          </a:p>
          <a:p>
            <a:endParaRPr lang="en-US" sz="2400" dirty="0">
              <a:latin typeface="+mn-lt"/>
            </a:endParaRPr>
          </a:p>
          <a:p>
            <a:pPr marL="285750" indent="-285750">
              <a:buFont typeface="Arial" panose="020B0604020202020204" pitchFamily="34" charset="0"/>
              <a:buChar char="•"/>
            </a:pPr>
            <a:r>
              <a:rPr lang="en-US" sz="2400" dirty="0">
                <a:latin typeface="+mn-lt"/>
              </a:rPr>
              <a:t>Recommendations from the Department Review: </a:t>
            </a:r>
          </a:p>
          <a:p>
            <a:pPr marL="742950" lvl="1" indent="-285750">
              <a:buFont typeface="Arial" panose="020B0604020202020204" pitchFamily="34" charset="0"/>
              <a:buChar char="•"/>
            </a:pPr>
            <a:r>
              <a:rPr lang="en-US" sz="2400" dirty="0">
                <a:latin typeface="+mn-lt"/>
              </a:rPr>
              <a:t>1) establish clear, measurable expected outcomes of student learning</a:t>
            </a:r>
          </a:p>
          <a:p>
            <a:pPr lvl="1"/>
            <a:r>
              <a:rPr lang="en-US" sz="2400" dirty="0">
                <a:latin typeface="+mn-lt"/>
              </a:rPr>
              <a:t> </a:t>
            </a:r>
          </a:p>
          <a:p>
            <a:pPr marL="742950" lvl="1" indent="-285750">
              <a:buFont typeface="Arial" panose="020B0604020202020204" pitchFamily="34" charset="0"/>
              <a:buChar char="•"/>
            </a:pPr>
            <a:r>
              <a:rPr lang="en-US" sz="2400" dirty="0">
                <a:latin typeface="+mn-lt"/>
              </a:rPr>
              <a:t>2) </a:t>
            </a:r>
            <a:r>
              <a:rPr lang="en-US" sz="2400" dirty="0"/>
              <a:t>ensure</a:t>
            </a:r>
            <a:r>
              <a:rPr lang="en-US" sz="2400" dirty="0">
                <a:latin typeface="+mn-lt"/>
              </a:rPr>
              <a:t> that students have sufficient opportunities to achieve those outcomes </a:t>
            </a:r>
          </a:p>
          <a:p>
            <a:pPr marL="742950" lvl="1" indent="-285750">
              <a:buFont typeface="Arial" panose="020B0604020202020204" pitchFamily="34" charset="0"/>
              <a:buChar char="•"/>
            </a:pPr>
            <a:endParaRPr lang="en-US" sz="2400" dirty="0">
              <a:latin typeface="+mn-lt"/>
            </a:endParaRPr>
          </a:p>
          <a:p>
            <a:pPr marL="742950" lvl="1" indent="-285750">
              <a:buFont typeface="Arial" panose="020B0604020202020204" pitchFamily="34" charset="0"/>
              <a:buChar char="•"/>
            </a:pPr>
            <a:r>
              <a:rPr lang="en-US" sz="2400" dirty="0">
                <a:latin typeface="+mn-lt"/>
              </a:rPr>
              <a:t>3) systematically gather, analyze, and interpret both direct and indirect evidence to determine how well student learning matches our expectations </a:t>
            </a:r>
          </a:p>
          <a:p>
            <a:pPr marL="742950" lvl="1" indent="-285750">
              <a:buFont typeface="Arial" panose="020B0604020202020204" pitchFamily="34" charset="0"/>
              <a:buChar char="•"/>
            </a:pPr>
            <a:endParaRPr lang="en-US" sz="2400" dirty="0">
              <a:latin typeface="+mn-lt"/>
            </a:endParaRPr>
          </a:p>
          <a:p>
            <a:pPr marL="742950" lvl="1" indent="-285750">
              <a:buFont typeface="Arial" panose="020B0604020202020204" pitchFamily="34" charset="0"/>
              <a:buChar char="•"/>
            </a:pPr>
            <a:r>
              <a:rPr lang="en-US" sz="2400" dirty="0">
                <a:latin typeface="+mn-lt"/>
              </a:rPr>
              <a:t>4) use the resulting information to understand and improve student learning</a:t>
            </a:r>
            <a:endParaRPr lang="en-US" sz="2400" dirty="0"/>
          </a:p>
          <a:p>
            <a:r>
              <a:rPr lang="en-US" sz="2400" dirty="0">
                <a:latin typeface="+mn-lt"/>
              </a:rPr>
              <a:t> </a:t>
            </a:r>
            <a:endPar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Tree>
    <p:extLst>
      <p:ext uri="{BB962C8B-B14F-4D97-AF65-F5344CB8AC3E}">
        <p14:creationId xmlns:p14="http://schemas.microsoft.com/office/powerpoint/2010/main" val="34346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Peer Institutions</a:t>
            </a:r>
          </a:p>
        </p:txBody>
      </p:sp>
      <p:sp>
        <p:nvSpPr>
          <p:cNvPr id="10" name="Title 1"/>
          <p:cNvSpPr>
            <a:spLocks noGrp="1"/>
          </p:cNvSpPr>
          <p:nvPr/>
        </p:nvSpPr>
        <p:spPr>
          <a:xfrm>
            <a:off x="1472184" y="805314"/>
            <a:ext cx="9627225"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buFont typeface="Arial" panose="020B0604020202020204" pitchFamily="34" charset="0"/>
              <a:buChar char="•"/>
            </a:pPr>
            <a:r>
              <a:rPr lang="en-US" sz="2400" dirty="0">
                <a:latin typeface="+mn-lt"/>
              </a:rPr>
              <a:t>Fall 2018: Heads and Chairs Meeting of the American Meteorological Society/American Geophysical Union</a:t>
            </a:r>
          </a:p>
          <a:p>
            <a:endParaRPr lang="en-US" sz="2400" dirty="0">
              <a:latin typeface="+mn-lt"/>
            </a:endParaRPr>
          </a:p>
          <a:p>
            <a:pPr marL="285750" indent="-285750">
              <a:buFont typeface="Arial" panose="020B0604020202020204" pitchFamily="34" charset="0"/>
              <a:buChar char="•"/>
            </a:pPr>
            <a:r>
              <a:rPr lang="en-US" sz="2400" dirty="0">
                <a:latin typeface="+mn-lt"/>
              </a:rPr>
              <a:t>Defining learning outcomes for courses mandatory at nearly all institutions</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latin typeface="+mn-lt"/>
              </a:rPr>
              <a:t>Concerns regarding the applicability of the ABET level of assessment</a:t>
            </a:r>
          </a:p>
          <a:p>
            <a:endParaRPr lang="en-US" sz="2400" dirty="0">
              <a:latin typeface="+mn-lt"/>
            </a:endParaRPr>
          </a:p>
          <a:p>
            <a:pPr marL="285750" indent="-285750">
              <a:buFont typeface="Arial" panose="020B0604020202020204" pitchFamily="34" charset="0"/>
              <a:buChar char="•"/>
            </a:pPr>
            <a:r>
              <a:rPr lang="en-US" sz="2400" dirty="0">
                <a:latin typeface="+mn-lt"/>
              </a:rPr>
              <a:t>Assessment approaches used by most institutions</a:t>
            </a:r>
          </a:p>
          <a:p>
            <a:pPr marL="742950" lvl="1" indent="-285750">
              <a:buFont typeface="Arial" panose="020B0604020202020204" pitchFamily="34" charset="0"/>
              <a:buChar char="•"/>
            </a:pPr>
            <a:r>
              <a:rPr lang="en-US" sz="2400" dirty="0"/>
              <a:t>Exit surveys common</a:t>
            </a:r>
          </a:p>
          <a:p>
            <a:pPr marL="742950" lvl="1" indent="-285750">
              <a:buFont typeface="Arial" panose="020B0604020202020204" pitchFamily="34" charset="0"/>
              <a:buChar char="•"/>
            </a:pPr>
            <a:r>
              <a:rPr lang="en-US" sz="2400" dirty="0"/>
              <a:t>Mapping of courses to outcomes increasingly expected</a:t>
            </a:r>
          </a:p>
          <a:p>
            <a:pPr marL="742950" lvl="1" indent="-285750">
              <a:buFont typeface="Arial" panose="020B0604020202020204" pitchFamily="34" charset="0"/>
              <a:buChar char="•"/>
            </a:pPr>
            <a:r>
              <a:rPr lang="en-US" sz="2400" dirty="0"/>
              <a:t>Quantifying evaluation of learning outcomes at the course level remain rare</a:t>
            </a:r>
          </a:p>
          <a:p>
            <a:pPr marL="742950" lvl="1" indent="-285750">
              <a:buFont typeface="Arial" panose="020B0604020202020204" pitchFamily="34" charset="0"/>
              <a:buChar char="•"/>
            </a:pPr>
            <a:r>
              <a:rPr lang="en-US" sz="2400" dirty="0"/>
              <a:t>Exit exams very rare</a:t>
            </a: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Tree>
    <p:extLst>
      <p:ext uri="{BB962C8B-B14F-4D97-AF65-F5344CB8AC3E}">
        <p14:creationId xmlns:p14="http://schemas.microsoft.com/office/powerpoint/2010/main" val="128602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C7625256-9924-7D40-A8C9-251C95E99DC9}"/>
              </a:ext>
            </a:extLst>
          </p:cNvPr>
          <p:cNvSpPr>
            <a:spLocks/>
          </p:cNvSpPr>
          <p:nvPr/>
        </p:nvSpPr>
        <p:spPr bwMode="auto">
          <a:xfrm>
            <a:off x="6074569" y="2186958"/>
            <a:ext cx="64294" cy="5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pPr defTabSz="514350" fontAlgn="base">
              <a:spcBef>
                <a:spcPts val="675"/>
              </a:spcBef>
              <a:spcAft>
                <a:spcPct val="0"/>
              </a:spcAft>
            </a:pPr>
            <a:endParaRPr lang="en-US" altLang="en-US" sz="675" dirty="0">
              <a:solidFill>
                <a:srgbClr val="000000"/>
              </a:solidFill>
              <a:latin typeface="Times" pitchFamily="2" charset="0"/>
              <a:ea typeface="Times" pitchFamily="2" charset="0"/>
              <a:cs typeface="Times" pitchFamily="2" charset="0"/>
              <a:sym typeface="Times" pitchFamily="2" charset="0"/>
            </a:endParaRPr>
          </a:p>
          <a:p>
            <a:pPr algn="ctr" defTabSz="514350" fontAlgn="base">
              <a:spcBef>
                <a:spcPts val="675"/>
              </a:spcBef>
              <a:spcAft>
                <a:spcPct val="0"/>
              </a:spcAft>
            </a:pPr>
            <a:endParaRPr lang="en-US" altLang="en-US" sz="2025" dirty="0">
              <a:solidFill>
                <a:srgbClr val="000000"/>
              </a:solidFill>
              <a:ea typeface="ヒラギノ角ゴ ProN W3" panose="020B0300000000000000" pitchFamily="34" charset="-128"/>
              <a:cs typeface="Gill Sans" panose="020B0502020104020203" pitchFamily="34" charset="-79"/>
              <a:sym typeface="Gill Sans" panose="020B0502020104020203" pitchFamily="34" charset="-79"/>
            </a:endParaRPr>
          </a:p>
        </p:txBody>
      </p:sp>
      <p:pic>
        <p:nvPicPr>
          <p:cNvPr id="32770" name="Picture 2">
            <a:extLst>
              <a:ext uri="{FF2B5EF4-FFF2-40B4-BE49-F238E27FC236}">
                <a16:creationId xmlns:a16="http://schemas.microsoft.com/office/drawing/2014/main" id="{C8B788F5-3915-0E42-9574-2A95E3C1F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627" y="1606452"/>
            <a:ext cx="7622381" cy="39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771" name="Rectangle 3">
            <a:extLst>
              <a:ext uri="{FF2B5EF4-FFF2-40B4-BE49-F238E27FC236}">
                <a16:creationId xmlns:a16="http://schemas.microsoft.com/office/drawing/2014/main" id="{4DBE7D8E-F018-7240-933A-86D137D2FE4A}"/>
              </a:ext>
            </a:extLst>
          </p:cNvPr>
          <p:cNvSpPr>
            <a:spLocks/>
          </p:cNvSpPr>
          <p:nvPr/>
        </p:nvSpPr>
        <p:spPr bwMode="auto">
          <a:xfrm>
            <a:off x="2370439" y="490945"/>
            <a:ext cx="767851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panose="020B0502020104020203" pitchFamily="34" charset="-79"/>
              </a:defRPr>
            </a:lvl1pPr>
            <a:lvl2pPr algn="l">
              <a:defRPr sz="1200">
                <a:solidFill>
                  <a:schemeClr val="tx1"/>
                </a:solidFill>
                <a:latin typeface="Gill Sans" panose="020B0502020104020203" pitchFamily="34" charset="-79"/>
              </a:defRPr>
            </a:lvl2pPr>
            <a:lvl3pPr algn="l">
              <a:defRPr sz="1200">
                <a:solidFill>
                  <a:schemeClr val="tx1"/>
                </a:solidFill>
                <a:latin typeface="Gill Sans" panose="020B0502020104020203" pitchFamily="34" charset="-79"/>
              </a:defRPr>
            </a:lvl3pPr>
            <a:lvl4pPr algn="l">
              <a:defRPr sz="1200">
                <a:solidFill>
                  <a:schemeClr val="tx1"/>
                </a:solidFill>
                <a:latin typeface="Gill Sans" panose="020B0502020104020203" pitchFamily="34" charset="-79"/>
              </a:defRPr>
            </a:lvl4pPr>
            <a:lvl5pPr algn="l">
              <a:defRPr sz="1200">
                <a:solidFill>
                  <a:schemeClr val="tx1"/>
                </a:solidFill>
                <a:latin typeface="Gill Sans" panose="020B0502020104020203" pitchFamily="34" charset="-79"/>
              </a:defRPr>
            </a:lvl5pPr>
            <a:lvl6pPr fontAlgn="base">
              <a:spcBef>
                <a:spcPct val="0"/>
              </a:spcBef>
              <a:spcAft>
                <a:spcPct val="0"/>
              </a:spcAft>
              <a:defRPr sz="1200">
                <a:solidFill>
                  <a:schemeClr val="tx1"/>
                </a:solidFill>
                <a:latin typeface="Gill Sans" panose="020B0502020104020203" pitchFamily="34" charset="-79"/>
              </a:defRPr>
            </a:lvl6pPr>
            <a:lvl7pPr fontAlgn="base">
              <a:spcBef>
                <a:spcPct val="0"/>
              </a:spcBef>
              <a:spcAft>
                <a:spcPct val="0"/>
              </a:spcAft>
              <a:defRPr sz="1200">
                <a:solidFill>
                  <a:schemeClr val="tx1"/>
                </a:solidFill>
                <a:latin typeface="Gill Sans" panose="020B0502020104020203" pitchFamily="34" charset="-79"/>
              </a:defRPr>
            </a:lvl7pPr>
            <a:lvl8pPr fontAlgn="base">
              <a:spcBef>
                <a:spcPct val="0"/>
              </a:spcBef>
              <a:spcAft>
                <a:spcPct val="0"/>
              </a:spcAft>
              <a:defRPr sz="1200">
                <a:solidFill>
                  <a:schemeClr val="tx1"/>
                </a:solidFill>
                <a:latin typeface="Gill Sans" panose="020B0502020104020203" pitchFamily="34" charset="-79"/>
              </a:defRPr>
            </a:lvl8pPr>
            <a:lvl9pPr fontAlgn="base">
              <a:spcBef>
                <a:spcPct val="0"/>
              </a:spcBef>
              <a:spcAft>
                <a:spcPct val="0"/>
              </a:spcAft>
              <a:defRPr sz="1200">
                <a:solidFill>
                  <a:schemeClr val="tx1"/>
                </a:solidFill>
                <a:latin typeface="Gill Sans" panose="020B0502020104020203" pitchFamily="34" charset="-79"/>
              </a:defRPr>
            </a:lvl9pPr>
          </a:lstStyle>
          <a:p>
            <a:pPr algn="ctr" defTabSz="514350" fontAlgn="base">
              <a:spcBef>
                <a:spcPct val="0"/>
              </a:spcBef>
              <a:spcAft>
                <a:spcPct val="0"/>
              </a:spcAft>
            </a:pPr>
            <a:r>
              <a:rPr lang="en-US" altLang="en-US" sz="2250" b="1" dirty="0">
                <a:solidFill>
                  <a:srgbClr val="000000"/>
                </a:solidFill>
                <a:ea typeface="ヒラギノ角ゴ ProN W3" panose="020B0300000000000000" pitchFamily="34" charset="-128"/>
                <a:cs typeface="Gill Sans" panose="020B0502020104020203" pitchFamily="34" charset="-79"/>
                <a:sym typeface="Gill Sans" panose="020B0502020104020203" pitchFamily="34" charset="-79"/>
              </a:rPr>
              <a:t>American Meteorological Society Guidelines:</a:t>
            </a:r>
          </a:p>
          <a:p>
            <a:pPr algn="ctr" defTabSz="514350" fontAlgn="base">
              <a:spcBef>
                <a:spcPct val="0"/>
              </a:spcBef>
              <a:spcAft>
                <a:spcPct val="0"/>
              </a:spcAft>
            </a:pPr>
            <a:r>
              <a:rPr lang="en-US" altLang="en-US" sz="2250" b="1" dirty="0">
                <a:solidFill>
                  <a:srgbClr val="000000"/>
                </a:solidFill>
                <a:ea typeface="ヒラギノ角ゴ ProN W3" panose="020B0300000000000000" pitchFamily="34" charset="-128"/>
                <a:cs typeface="Gill Sans" panose="020B0502020104020203" pitchFamily="34" charset="-79"/>
                <a:sym typeface="Gill Sans" panose="020B0502020104020203" pitchFamily="34" charset="-79"/>
              </a:rPr>
              <a:t>Raising Awareness of Diverse Opportunities in the Field</a:t>
            </a:r>
          </a:p>
        </p:txBody>
      </p:sp>
      <p:pic>
        <p:nvPicPr>
          <p:cNvPr id="5" name="Picture 4">
            <a:extLst>
              <a:ext uri="{FF2B5EF4-FFF2-40B4-BE49-F238E27FC236}">
                <a16:creationId xmlns:a16="http://schemas.microsoft.com/office/drawing/2014/main" id="{9A8B94EB-8692-4E01-9CCE-91DE3CEAE020}"/>
              </a:ext>
            </a:extLst>
          </p:cNvPr>
          <p:cNvPicPr>
            <a:picLocks noChangeAspect="1"/>
          </p:cNvPicPr>
          <p:nvPr/>
        </p:nvPicPr>
        <p:blipFill rotWithShape="1">
          <a:blip r:embed="rId3">
            <a:alphaModFix amt="6000"/>
            <a:extLst>
              <a:ext uri="{28A0092B-C50C-407E-A947-70E740481C1C}">
                <a14:useLocalDpi xmlns:a14="http://schemas.microsoft.com/office/drawing/2010/main" val="0"/>
              </a:ext>
            </a:extLst>
          </a:blip>
          <a:srcRect l="-33" t="5935" r="33" b="16849"/>
          <a:stretch/>
        </p:blipFill>
        <p:spPr>
          <a:xfrm>
            <a:off x="1472184" y="0"/>
            <a:ext cx="9188130" cy="6858000"/>
          </a:xfrm>
          <a:prstGeom prst="rect">
            <a:avLst/>
          </a:prstGeom>
          <a:effectLst/>
        </p:spPr>
      </p:pic>
    </p:spTree>
    <p:extLst>
      <p:ext uri="{BB962C8B-B14F-4D97-AF65-F5344CB8AC3E}">
        <p14:creationId xmlns:p14="http://schemas.microsoft.com/office/powerpoint/2010/main" val="75937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xfrm>
            <a:off x="-9331" y="0"/>
            <a:ext cx="12192000" cy="682288"/>
          </a:xfrm>
          <a:solidFill>
            <a:schemeClr val="bg1"/>
          </a:solidFill>
          <a:ln w="3175">
            <a:solidFill>
              <a:schemeClr val="tx1">
                <a:lumMod val="75000"/>
                <a:lumOff val="25000"/>
              </a:schemeClr>
            </a:solidFill>
          </a:ln>
        </p:spPr>
        <p:txBody>
          <a:bodyPr>
            <a:normAutofit fontScale="90000"/>
          </a:bodyPr>
          <a:lstStyle/>
          <a:p>
            <a:pPr eaLnBrk="1" hangingPunct="1"/>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 to the Future: Draft Tracks</a:t>
            </a:r>
          </a:p>
        </p:txBody>
      </p:sp>
      <p:sp>
        <p:nvSpPr>
          <p:cNvPr id="10" name="Title 1"/>
          <p:cNvSpPr>
            <a:spLocks noGrp="1"/>
          </p:cNvSpPr>
          <p:nvPr/>
        </p:nvSpPr>
        <p:spPr>
          <a:xfrm>
            <a:off x="1472184" y="805314"/>
            <a:ext cx="9627225" cy="4097648"/>
          </a:xfrm>
          <a:prstGeom prst="rect">
            <a:avLst/>
          </a:prstGeom>
        </p:spPr>
        <p:txBody>
          <a:bodyPr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buFont typeface="Arial" panose="020B0604020202020204" pitchFamily="34" charset="0"/>
              <a:buChar char="•"/>
            </a:pPr>
            <a:r>
              <a:rPr lang="en-US" sz="2400" b="1" dirty="0">
                <a:latin typeface="+mn-lt"/>
              </a:rPr>
              <a:t>Professional Meteorologist. </a:t>
            </a:r>
            <a:r>
              <a:rPr lang="en-US" sz="2400" dirty="0">
                <a:latin typeface="+mn-lt"/>
              </a:rPr>
              <a:t>This option is intended for students interested in applying knowledge of the atmosphere in diverse careers, for example, weather forecasting, mountain weather and climate, analysis and interpretation of geophysical data, or broadcasting. This option satisfies the </a:t>
            </a:r>
            <a:r>
              <a:rPr lang="en-US" sz="2400" i="1" dirty="0">
                <a:latin typeface="+mn-lt"/>
              </a:rPr>
              <a:t>requirements of the federal government </a:t>
            </a:r>
            <a:r>
              <a:rPr lang="en-US" sz="2400" dirty="0">
                <a:latin typeface="+mn-lt"/>
              </a:rPr>
              <a:t>for employment as a meteorologist with the National Weather Service and what is expected by many other agencies and private firms relying on weather and climate information.</a:t>
            </a:r>
          </a:p>
          <a:p>
            <a:pPr marL="285750" indent="-285750">
              <a:buFont typeface="Arial" panose="020B0604020202020204" pitchFamily="34" charset="0"/>
              <a:buChar char="•"/>
            </a:pPr>
            <a:endParaRPr lang="en-US" sz="2400" b="1" dirty="0">
              <a:latin typeface="+mn-lt"/>
            </a:endParaRPr>
          </a:p>
          <a:p>
            <a:pPr marL="285750" indent="-285750">
              <a:buFont typeface="Arial" panose="020B0604020202020204" pitchFamily="34" charset="0"/>
              <a:buChar char="•"/>
            </a:pPr>
            <a:r>
              <a:rPr lang="en-US" sz="2400" b="1" dirty="0">
                <a:latin typeface="+mn-lt"/>
              </a:rPr>
              <a:t>Environmental Scientist. </a:t>
            </a:r>
            <a:r>
              <a:rPr lang="en-US" sz="2400" dirty="0">
                <a:latin typeface="+mn-lt"/>
              </a:rPr>
              <a:t>This option is intended for students interested in applying knowledge of the atmosphere to diverse interdisciplinary applications, for example, hydrology and snow science; climate system science, air chemistry including health impacts of air pollution, or public policy.</a:t>
            </a:r>
            <a:endParaRPr lang="en-US" sz="28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29841" y="6429409"/>
            <a:ext cx="1203745" cy="325336"/>
          </a:xfrm>
          <a:prstGeom prst="rect">
            <a:avLst/>
          </a:prstGeom>
        </p:spPr>
      </p:pic>
    </p:spTree>
    <p:extLst>
      <p:ext uri="{BB962C8B-B14F-4D97-AF65-F5344CB8AC3E}">
        <p14:creationId xmlns:p14="http://schemas.microsoft.com/office/powerpoint/2010/main" val="488251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3521</TotalTime>
  <Words>1059</Words>
  <Application>Microsoft Office PowerPoint</Application>
  <PresentationFormat>Widescreen</PresentationFormat>
  <Paragraphs>138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Gill Sans</vt:lpstr>
      <vt:lpstr>Times</vt:lpstr>
      <vt:lpstr>Office Theme</vt:lpstr>
      <vt:lpstr>Atmospheric Sciences</vt:lpstr>
      <vt:lpstr>PowerPoint Presentation</vt:lpstr>
      <vt:lpstr>Did Those Changes Make A Difference? </vt:lpstr>
      <vt:lpstr>PowerPoint Presentation</vt:lpstr>
      <vt:lpstr>2018-2021: Timeline</vt:lpstr>
      <vt:lpstr>Department Review</vt:lpstr>
      <vt:lpstr>Peer Institutions</vt:lpstr>
      <vt:lpstr>PowerPoint Presentation</vt:lpstr>
      <vt:lpstr>Back to the Future: Draft Tracks</vt:lpstr>
      <vt:lpstr>B.S. Learning Outcomes Being Updated</vt:lpstr>
      <vt:lpstr>Draft Direct-Assessment Outcomes Matrix</vt:lpstr>
      <vt:lpstr>Updating Our Undergraduate Online Exit Survey</vt:lpstr>
      <vt:lpstr>Questions? </vt:lpstr>
      <vt:lpstr>Assessment: Undergraduate Exit Survey</vt:lpstr>
      <vt:lpstr>Program Purpose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Meeting Presentation</dc:title>
  <dc:creator>Mark</dc:creator>
  <cp:lastModifiedBy>john horel</cp:lastModifiedBy>
  <cp:revision>67</cp:revision>
  <dcterms:created xsi:type="dcterms:W3CDTF">2017-12-19T00:27:50Z</dcterms:created>
  <dcterms:modified xsi:type="dcterms:W3CDTF">2019-04-10T18:19:39Z</dcterms:modified>
</cp:coreProperties>
</file>