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00B673-299B-450C-B496-A1E37E2859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59EB9E-FFBE-489D-B1DC-96F04A8956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87737"/>
            <a:ext cx="7655859" cy="1731982"/>
          </a:xfrm>
        </p:spPr>
        <p:txBody>
          <a:bodyPr/>
          <a:lstStyle/>
          <a:p>
            <a:r>
              <a:rPr lang="en-US" dirty="0" smtClean="0"/>
              <a:t>Learning Outcomes in the U of U Psychology Department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M. Pasupathi</a:t>
            </a:r>
            <a:endParaRPr lang="en-US" dirty="0"/>
          </a:p>
          <a:p>
            <a:r>
              <a:rPr lang="en-US" dirty="0" smtClean="0"/>
              <a:t>With help from the 2016-2017 UG committee: </a:t>
            </a:r>
            <a:r>
              <a:rPr lang="en-US" dirty="0" err="1" smtClean="0"/>
              <a:t>DeBoeck</a:t>
            </a:r>
            <a:r>
              <a:rPr lang="en-US" dirty="0" smtClean="0"/>
              <a:t>, </a:t>
            </a:r>
            <a:r>
              <a:rPr lang="en-US" dirty="0" err="1" smtClean="0"/>
              <a:t>Dekoejer</a:t>
            </a:r>
            <a:r>
              <a:rPr lang="en-US" dirty="0" smtClean="0"/>
              <a:t>-Laros, Himle, Rand,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resources and limitations on the ‘best’ test</a:t>
            </a:r>
          </a:p>
          <a:p>
            <a:pPr lvl="1"/>
            <a:r>
              <a:rPr lang="en-US" dirty="0" smtClean="0"/>
              <a:t>IDEAL: Pre- and post-test design with control group of non-majors</a:t>
            </a:r>
          </a:p>
          <a:p>
            <a:pPr lvl="1"/>
            <a:r>
              <a:rPr lang="en-US" dirty="0" smtClean="0"/>
              <a:t>ISSUE: no resources to support purchase or development of measures; no ideal measures of some learning outcomes</a:t>
            </a:r>
          </a:p>
          <a:p>
            <a:pPr lvl="1"/>
            <a:r>
              <a:rPr lang="en-US" dirty="0" smtClean="0"/>
              <a:t>ISSUE: no way around selection biases in who pursues the major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5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Horizontally branching major</a:t>
            </a:r>
          </a:p>
          <a:p>
            <a:pPr lvl="1"/>
            <a:r>
              <a:rPr lang="en-US" dirty="0"/>
              <a:t>Only four courses required of all majors – thus diversity in coursework and exposure to relevant </a:t>
            </a:r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As a ‘hub’ science – knowledge builds outwards, not upwards – few options for comparing freshmen/sophomore students with junior/senior students on similar work.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1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major</a:t>
            </a:r>
            <a:endParaRPr lang="en-US" dirty="0"/>
          </a:p>
          <a:p>
            <a:pPr lvl="1"/>
            <a:r>
              <a:rPr lang="en-US" dirty="0" smtClean="0"/>
              <a:t>Heavy reliance on exams (often multiple choice)</a:t>
            </a:r>
          </a:p>
          <a:p>
            <a:pPr lvl="1"/>
            <a:r>
              <a:rPr lang="en-US" dirty="0" smtClean="0"/>
              <a:t>Limits potential of a focus on student “artifacts” for some of our learning outcomes (e.g., knowledge).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7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qualitative methods</a:t>
            </a:r>
          </a:p>
          <a:p>
            <a:pPr lvl="1"/>
            <a:r>
              <a:rPr lang="en-US" dirty="0" smtClean="0"/>
              <a:t>Scope for comparing apples to oranges</a:t>
            </a:r>
          </a:p>
          <a:p>
            <a:pPr lvl="1"/>
            <a:r>
              <a:rPr lang="en-US" dirty="0" smtClean="0"/>
              <a:t>More wide-ranging discussion</a:t>
            </a:r>
          </a:p>
          <a:p>
            <a:r>
              <a:rPr lang="en-US" dirty="0" smtClean="0"/>
              <a:t>Focus when possible on classes required of all majors</a:t>
            </a:r>
          </a:p>
          <a:p>
            <a:r>
              <a:rPr lang="en-US" dirty="0" smtClean="0"/>
              <a:t>Sample assignments with good and poor grades</a:t>
            </a:r>
          </a:p>
          <a:p>
            <a:r>
              <a:rPr lang="en-US" dirty="0" smtClean="0"/>
              <a:t>Complement looking at student work with </a:t>
            </a:r>
          </a:p>
          <a:p>
            <a:pPr lvl="1"/>
            <a:r>
              <a:rPr lang="en-US" dirty="0" smtClean="0"/>
              <a:t>Looking at assignments and exams</a:t>
            </a:r>
          </a:p>
          <a:p>
            <a:pPr lvl="1"/>
            <a:r>
              <a:rPr lang="en-US" dirty="0" smtClean="0"/>
              <a:t>Asking for student evaluations of courses on learning outcomes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4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Artifacts representing assignments at different levels in the major, pertinent to a specific learning outcome.</a:t>
            </a:r>
          </a:p>
          <a:p>
            <a:r>
              <a:rPr lang="en-US" dirty="0" smtClean="0"/>
              <a:t>Review as a committee, discuss what we see as similar and distinct, how we think the assignments and artifacts do, or do not, promote the learning outcome. </a:t>
            </a:r>
          </a:p>
          <a:p>
            <a:r>
              <a:rPr lang="en-US" dirty="0" smtClean="0"/>
              <a:t>Emphasize multiple viewpoints of committee members and craft a consensus perspective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5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>
            <a:noAutofit/>
          </a:bodyPr>
          <a:lstStyle/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/>
              <a:t>Develop </a:t>
            </a:r>
            <a:r>
              <a:rPr lang="en-US" sz="1800" b="1" dirty="0"/>
              <a:t>a thorough and broad knowledge base of psychological concepts</a:t>
            </a:r>
          </a:p>
          <a:p>
            <a:r>
              <a:rPr lang="en-US" sz="1800" b="1" dirty="0"/>
              <a:t>Demonstrate competence in scientific Inquiry and Critical Thinking</a:t>
            </a:r>
          </a:p>
          <a:p>
            <a:r>
              <a:rPr lang="en-US" sz="1800" b="1" dirty="0"/>
              <a:t>Demonstrate ethical and social responsibility in a diverse world</a:t>
            </a:r>
            <a:endParaRPr lang="en-US" sz="1800" dirty="0"/>
          </a:p>
          <a:p>
            <a:r>
              <a:rPr lang="en-US" sz="1800" b="1" dirty="0"/>
              <a:t>Develop strong written and oral communication </a:t>
            </a:r>
            <a:r>
              <a:rPr lang="en-US" sz="1800" b="1" dirty="0" smtClean="0"/>
              <a:t>skills </a:t>
            </a:r>
            <a:endParaRPr lang="en-US" sz="1800" dirty="0"/>
          </a:p>
          <a:p>
            <a:r>
              <a:rPr lang="en-US" sz="1800" b="1" dirty="0"/>
              <a:t>Apply foundational knowledge and skills to career/professional development</a:t>
            </a:r>
            <a:endParaRPr lang="en-US" sz="1800" dirty="0"/>
          </a:p>
          <a:p>
            <a:pPr lvl="1"/>
            <a:endParaRPr lang="en-US" sz="1200" b="1" dirty="0" smtClean="0"/>
          </a:p>
          <a:p>
            <a:pPr lvl="1"/>
            <a:endParaRPr lang="en-US" sz="1200" dirty="0"/>
          </a:p>
        </p:txBody>
      </p:sp>
      <p:pic>
        <p:nvPicPr>
          <p:cNvPr id="1026" name="Picture 2" descr="C:\Users\u0156702\AppData\Local\Microsoft\Windows\Temporary Internet Files\Content.IE5\UU4DOB6O\Checkmar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590800"/>
            <a:ext cx="3429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0156702\AppData\Local\Microsoft\Windows\Temporary Internet Files\Content.IE5\UU4DOB6O\Checkmar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971800"/>
            <a:ext cx="3429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0156702\AppData\Local\Microsoft\Windows\Temporary Internet Files\Content.IE5\UU4DOB6O\Checkmar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3657600"/>
            <a:ext cx="3429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0156702\AppData\Local\Microsoft\Windows\Temporary Internet Files\Content.IE5\88F0PT56\red-40144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3327519"/>
            <a:ext cx="253881" cy="25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0156702\AppData\Local\Microsoft\Windows\Temporary Internet Files\Content.IE5\RZYM0LLA\450px-Orange_question_mark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054" y="3687955"/>
            <a:ext cx="244089" cy="24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:\Users\u0156702\AppData\Local\Microsoft\Windows\Temporary Internet Files\Content.IE5\RZYM0LLA\450px-Orange_question_mark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244089" cy="24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2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Findings,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>
            <a:noAutofit/>
          </a:bodyPr>
          <a:lstStyle/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/>
              <a:t>Outcomes </a:t>
            </a:r>
            <a:r>
              <a:rPr lang="en-US" sz="1800" b="1" dirty="0"/>
              <a:t>of the Initial Evaluation</a:t>
            </a:r>
            <a:endParaRPr lang="en-US" sz="1800" dirty="0"/>
          </a:p>
          <a:p>
            <a:pPr lvl="1"/>
            <a:r>
              <a:rPr lang="en-US" sz="1600" b="1" u="sng" dirty="0"/>
              <a:t>No student assignments that reflected ethics/social responsibility</a:t>
            </a:r>
            <a:r>
              <a:rPr lang="en-US" sz="1600" b="1" dirty="0"/>
              <a:t>. </a:t>
            </a:r>
            <a:endParaRPr lang="en-US" sz="1600" dirty="0"/>
          </a:p>
          <a:p>
            <a:pPr lvl="1"/>
            <a:r>
              <a:rPr lang="en-US" sz="1600" b="1" dirty="0" smtClean="0"/>
              <a:t>Could work on create more career/professional </a:t>
            </a:r>
            <a:r>
              <a:rPr lang="en-US" sz="1600" b="1" dirty="0"/>
              <a:t>development </a:t>
            </a:r>
            <a:r>
              <a:rPr lang="en-US" sz="1600" b="1" dirty="0" smtClean="0"/>
              <a:t>experiences.</a:t>
            </a:r>
          </a:p>
          <a:p>
            <a:pPr lvl="1"/>
            <a:r>
              <a:rPr lang="en-US" sz="1600" b="1" dirty="0" smtClean="0"/>
              <a:t>Look at broadening writing/communication experiences</a:t>
            </a:r>
            <a:endParaRPr lang="en-US" sz="1600" dirty="0"/>
          </a:p>
          <a:p>
            <a:pPr lvl="1"/>
            <a:r>
              <a:rPr lang="en-US" sz="1600" b="1" dirty="0" smtClean="0"/>
              <a:t>Students </a:t>
            </a:r>
            <a:r>
              <a:rPr lang="en-US" sz="1600" b="1" dirty="0"/>
              <a:t>perceptions of how classes contribute to learning outcomes do not always match faculty views. </a:t>
            </a:r>
            <a:endParaRPr lang="en-US" sz="1600" b="1" dirty="0" smtClean="0"/>
          </a:p>
          <a:p>
            <a:pPr lvl="2"/>
            <a:r>
              <a:rPr lang="en-US" sz="1400" b="1" dirty="0" smtClean="0"/>
              <a:t>E.g., students perceive the core content courses as most relevant to career development, NOT the career-focused 2010 course.</a:t>
            </a:r>
            <a:endParaRPr lang="en-US" sz="1400" dirty="0"/>
          </a:p>
          <a:p>
            <a:pPr lvl="1"/>
            <a:endParaRPr lang="en-US" sz="1200" b="1" dirty="0" smtClean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328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Tackling the ‘horizontal, branching major’ problem:</a:t>
            </a:r>
          </a:p>
          <a:p>
            <a:pPr lvl="1"/>
            <a:r>
              <a:rPr lang="en-US" dirty="0" smtClean="0"/>
              <a:t>Identify ways to ensure that most students will make choices within the major that expose them to particular content – conditional probability analyses?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37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</TotalTime>
  <Words>428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Learning Outcomes in the U of U Psychology Department</vt:lpstr>
      <vt:lpstr>The Issues</vt:lpstr>
      <vt:lpstr>The Issues</vt:lpstr>
      <vt:lpstr>The Issues</vt:lpstr>
      <vt:lpstr>Our Working Solutions</vt:lpstr>
      <vt:lpstr>Qualitative approach</vt:lpstr>
      <vt:lpstr>Initial Findings</vt:lpstr>
      <vt:lpstr>Initial Findings, cont</vt:lpstr>
      <vt:lpstr>Next Steps</vt:lpstr>
    </vt:vector>
  </TitlesOfParts>
  <Company>U of U, CSBS 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in the U of U Psychology Department</dc:title>
  <dc:creator>Monisha Pasupathi</dc:creator>
  <cp:lastModifiedBy>Monisha Pasupathi</cp:lastModifiedBy>
  <cp:revision>3</cp:revision>
  <dcterms:created xsi:type="dcterms:W3CDTF">2017-09-27T14:52:16Z</dcterms:created>
  <dcterms:modified xsi:type="dcterms:W3CDTF">2017-09-27T15:18:56Z</dcterms:modified>
</cp:coreProperties>
</file>